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0" r:id="rId1"/>
  </p:sldMasterIdLst>
  <p:notesMasterIdLst>
    <p:notesMasterId r:id="rId35"/>
  </p:notesMasterIdLst>
  <p:handoutMasterIdLst>
    <p:handoutMasterId r:id="rId36"/>
  </p:handoutMasterIdLst>
  <p:sldIdLst>
    <p:sldId id="256" r:id="rId2"/>
    <p:sldId id="455" r:id="rId3"/>
    <p:sldId id="440" r:id="rId4"/>
    <p:sldId id="461" r:id="rId5"/>
    <p:sldId id="459" r:id="rId6"/>
    <p:sldId id="257" r:id="rId7"/>
    <p:sldId id="463" r:id="rId8"/>
    <p:sldId id="267" r:id="rId9"/>
    <p:sldId id="454" r:id="rId10"/>
    <p:sldId id="437" r:id="rId11"/>
    <p:sldId id="439" r:id="rId12"/>
    <p:sldId id="264" r:id="rId13"/>
    <p:sldId id="278" r:id="rId14"/>
    <p:sldId id="269" r:id="rId15"/>
    <p:sldId id="464" r:id="rId16"/>
    <p:sldId id="266" r:id="rId17"/>
    <p:sldId id="373" r:id="rId18"/>
    <p:sldId id="468" r:id="rId19"/>
    <p:sldId id="467" r:id="rId20"/>
    <p:sldId id="422" r:id="rId21"/>
    <p:sldId id="441" r:id="rId22"/>
    <p:sldId id="370" r:id="rId23"/>
    <p:sldId id="409" r:id="rId24"/>
    <p:sldId id="442" r:id="rId25"/>
    <p:sldId id="428" r:id="rId26"/>
    <p:sldId id="259" r:id="rId27"/>
    <p:sldId id="449" r:id="rId28"/>
    <p:sldId id="397" r:id="rId29"/>
    <p:sldId id="261" r:id="rId30"/>
    <p:sldId id="305" r:id="rId31"/>
    <p:sldId id="270" r:id="rId32"/>
    <p:sldId id="412" r:id="rId33"/>
    <p:sldId id="460" r:id="rId3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8152"/>
    <a:srgbClr val="FF0000"/>
    <a:srgbClr val="808000"/>
    <a:srgbClr val="969696"/>
    <a:srgbClr val="DDDDDD"/>
    <a:srgbClr val="333300"/>
    <a:srgbClr val="CC9900"/>
    <a:srgbClr val="9966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48" autoAdjust="0"/>
    <p:restoredTop sz="86374" autoAdjust="0"/>
  </p:normalViewPr>
  <p:slideViewPr>
    <p:cSldViewPr>
      <p:cViewPr varScale="1">
        <p:scale>
          <a:sx n="73" d="100"/>
          <a:sy n="73" d="100"/>
        </p:scale>
        <p:origin x="1157" y="62"/>
      </p:cViewPr>
      <p:guideLst>
        <p:guide orient="horz" pos="2160"/>
        <p:guide pos="2880"/>
      </p:guideLst>
    </p:cSldViewPr>
  </p:slideViewPr>
  <p:outlineViewPr>
    <p:cViewPr>
      <p:scale>
        <a:sx n="33" d="100"/>
        <a:sy n="33" d="100"/>
      </p:scale>
      <p:origin x="0" y="3612"/>
    </p:cViewPr>
  </p:outlineViewPr>
  <p:notesTextViewPr>
    <p:cViewPr>
      <p:scale>
        <a:sx n="100" d="100"/>
        <a:sy n="100" d="100"/>
      </p:scale>
      <p:origin x="0" y="0"/>
    </p:cViewPr>
  </p:notesTextViewPr>
  <p:sorterViewPr>
    <p:cViewPr>
      <p:scale>
        <a:sx n="66" d="100"/>
        <a:sy n="66" d="100"/>
      </p:scale>
      <p:origin x="0" y="-2496"/>
    </p:cViewPr>
  </p:sorterViewPr>
  <p:notesViewPr>
    <p:cSldViewPr>
      <p:cViewPr>
        <p:scale>
          <a:sx n="80" d="100"/>
          <a:sy n="80" d="100"/>
        </p:scale>
        <p:origin x="-1440" y="158"/>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8161" cy="465060"/>
          </a:xfrm>
          <a:prstGeom prst="rect">
            <a:avLst/>
          </a:prstGeom>
        </p:spPr>
        <p:txBody>
          <a:bodyPr vert="horz" lIns="92217" tIns="46109" rIns="92217" bIns="46109" rtlCol="0"/>
          <a:lstStyle>
            <a:lvl1pPr algn="l">
              <a:defRPr sz="1200"/>
            </a:lvl1pPr>
          </a:lstStyle>
          <a:p>
            <a:endParaRPr lang="en-US" dirty="0"/>
          </a:p>
        </p:txBody>
      </p:sp>
      <p:sp>
        <p:nvSpPr>
          <p:cNvPr id="3" name="Date Placeholder 2"/>
          <p:cNvSpPr>
            <a:spLocks noGrp="1"/>
          </p:cNvSpPr>
          <p:nvPr>
            <p:ph type="dt" sz="quarter" idx="1"/>
          </p:nvPr>
        </p:nvSpPr>
        <p:spPr>
          <a:xfrm>
            <a:off x="3970635" y="2"/>
            <a:ext cx="3038161" cy="465060"/>
          </a:xfrm>
          <a:prstGeom prst="rect">
            <a:avLst/>
          </a:prstGeom>
        </p:spPr>
        <p:txBody>
          <a:bodyPr vert="horz" lIns="92217" tIns="46109" rIns="92217" bIns="46109" rtlCol="0"/>
          <a:lstStyle>
            <a:lvl1pPr algn="r">
              <a:defRPr sz="1200"/>
            </a:lvl1pPr>
          </a:lstStyle>
          <a:p>
            <a:fld id="{139085D6-7213-4CCF-8F0B-3F271F893F06}" type="datetimeFigureOut">
              <a:rPr lang="en-US" smtClean="0"/>
              <a:pPr/>
              <a:t>3/12/2025</a:t>
            </a:fld>
            <a:endParaRPr lang="en-US" dirty="0"/>
          </a:p>
        </p:txBody>
      </p:sp>
      <p:sp>
        <p:nvSpPr>
          <p:cNvPr id="4" name="Footer Placeholder 3"/>
          <p:cNvSpPr>
            <a:spLocks noGrp="1"/>
          </p:cNvSpPr>
          <p:nvPr>
            <p:ph type="ftr" sz="quarter" idx="2"/>
          </p:nvPr>
        </p:nvSpPr>
        <p:spPr>
          <a:xfrm>
            <a:off x="0" y="8829743"/>
            <a:ext cx="3038161" cy="465058"/>
          </a:xfrm>
          <a:prstGeom prst="rect">
            <a:avLst/>
          </a:prstGeom>
        </p:spPr>
        <p:txBody>
          <a:bodyPr vert="horz" lIns="92217" tIns="46109" rIns="92217" bIns="4610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635" y="8829743"/>
            <a:ext cx="3038161" cy="465058"/>
          </a:xfrm>
          <a:prstGeom prst="rect">
            <a:avLst/>
          </a:prstGeom>
        </p:spPr>
        <p:txBody>
          <a:bodyPr vert="horz" lIns="92217" tIns="46109" rIns="92217" bIns="46109" rtlCol="0" anchor="b"/>
          <a:lstStyle>
            <a:lvl1pPr algn="r">
              <a:defRPr sz="1200"/>
            </a:lvl1pPr>
          </a:lstStyle>
          <a:p>
            <a:fld id="{2349045B-67FC-4470-B718-B1F5207F0803}" type="slidenum">
              <a:rPr lang="en-US" smtClean="0"/>
              <a:pPr/>
              <a:t>‹#›</a:t>
            </a:fld>
            <a:endParaRPr lang="en-US" dirty="0"/>
          </a:p>
        </p:txBody>
      </p:sp>
    </p:spTree>
    <p:extLst>
      <p:ext uri="{BB962C8B-B14F-4D97-AF65-F5344CB8AC3E}">
        <p14:creationId xmlns:p14="http://schemas.microsoft.com/office/powerpoint/2010/main" val="184765429"/>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0:00:16.399"/>
    </inkml:context>
    <inkml:brush xml:id="br0">
      <inkml:brushProperty name="width" value="0.05" units="cm"/>
      <inkml:brushProperty name="height" value="0.05" units="cm"/>
    </inkml:brush>
  </inkml:definitions>
  <inkml:trace contextRef="#ctx0" brushRef="#br0">103 430 16388,'5'5'0,"-2"-3"0,0 3 0,-2-1 0,-1 0 0,-4-8 0,1-3 0,0-2 0,-7-13 0,-2-9 0,0-4 0,3-6 0,-1-5 0,0-4 0,3-2 0,1 4 0,1 8 0,-1 8 0,-12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60" name="Rectangle 4"/>
          <p:cNvSpPr>
            <a:spLocks noGrp="1" noRot="1" noChangeAspect="1" noChangeArrowheads="1" noTextEdit="1"/>
          </p:cNvSpPr>
          <p:nvPr>
            <p:ph type="sldImg" idx="2"/>
          </p:nvPr>
        </p:nvSpPr>
        <p:spPr bwMode="auto">
          <a:xfrm>
            <a:off x="1179513" y="695325"/>
            <a:ext cx="4652962" cy="3489325"/>
          </a:xfrm>
          <a:prstGeom prst="rect">
            <a:avLst/>
          </a:prstGeom>
          <a:noFill/>
          <a:ln w="9525">
            <a:solidFill>
              <a:srgbClr val="000000"/>
            </a:solidFill>
            <a:miter lim="800000"/>
            <a:headEnd/>
            <a:tailEnd/>
          </a:ln>
        </p:spPr>
      </p:sp>
      <p:sp>
        <p:nvSpPr>
          <p:cNvPr id="8" name="Notes Placeholder 7"/>
          <p:cNvSpPr>
            <a:spLocks noGrp="1"/>
          </p:cNvSpPr>
          <p:nvPr>
            <p:ph type="body" sz="quarter" idx="3"/>
          </p:nvPr>
        </p:nvSpPr>
        <p:spPr>
          <a:xfrm>
            <a:off x="701363" y="4415672"/>
            <a:ext cx="5607678" cy="4183939"/>
          </a:xfrm>
          <a:prstGeom prst="rect">
            <a:avLst/>
          </a:prstGeom>
        </p:spPr>
        <p:txBody>
          <a:bodyPr vert="horz" lIns="92217" tIns="46109" rIns="92217" bIns="4610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p:cNvSpPr>
            <a:spLocks noGrp="1"/>
          </p:cNvSpPr>
          <p:nvPr>
            <p:ph type="ftr" sz="quarter" idx="4"/>
          </p:nvPr>
        </p:nvSpPr>
        <p:spPr>
          <a:xfrm>
            <a:off x="0" y="8829743"/>
            <a:ext cx="3038161" cy="465058"/>
          </a:xfrm>
          <a:prstGeom prst="rect">
            <a:avLst/>
          </a:prstGeom>
        </p:spPr>
        <p:txBody>
          <a:bodyPr vert="horz" lIns="92217" tIns="46109" rIns="92217" bIns="46109" rtlCol="0" anchor="b"/>
          <a:lstStyle>
            <a:lvl1pPr algn="l">
              <a:defRPr sz="1200"/>
            </a:lvl1pPr>
          </a:lstStyle>
          <a:p>
            <a:endParaRPr lang="en-US" dirty="0"/>
          </a:p>
        </p:txBody>
      </p:sp>
      <p:sp>
        <p:nvSpPr>
          <p:cNvPr id="10" name="Header Placeholder 9"/>
          <p:cNvSpPr>
            <a:spLocks noGrp="1"/>
          </p:cNvSpPr>
          <p:nvPr>
            <p:ph type="hdr" sz="quarter"/>
          </p:nvPr>
        </p:nvSpPr>
        <p:spPr>
          <a:xfrm>
            <a:off x="0" y="2"/>
            <a:ext cx="3038161" cy="465060"/>
          </a:xfrm>
          <a:prstGeom prst="rect">
            <a:avLst/>
          </a:prstGeom>
        </p:spPr>
        <p:txBody>
          <a:bodyPr vert="horz" lIns="92217" tIns="46109" rIns="92217" bIns="46109" rtlCol="0"/>
          <a:lstStyle>
            <a:lvl1pPr algn="l">
              <a:defRPr sz="1200"/>
            </a:lvl1pPr>
          </a:lstStyle>
          <a:p>
            <a:endParaRPr lang="en-US" dirty="0"/>
          </a:p>
        </p:txBody>
      </p:sp>
      <p:sp>
        <p:nvSpPr>
          <p:cNvPr id="11" name="Date Placeholder 10"/>
          <p:cNvSpPr>
            <a:spLocks noGrp="1"/>
          </p:cNvSpPr>
          <p:nvPr>
            <p:ph type="dt" idx="1"/>
          </p:nvPr>
        </p:nvSpPr>
        <p:spPr>
          <a:xfrm>
            <a:off x="3970635" y="2"/>
            <a:ext cx="3038161" cy="465060"/>
          </a:xfrm>
          <a:prstGeom prst="rect">
            <a:avLst/>
          </a:prstGeom>
        </p:spPr>
        <p:txBody>
          <a:bodyPr vert="horz" lIns="92217" tIns="46109" rIns="92217" bIns="46109" rtlCol="0"/>
          <a:lstStyle>
            <a:lvl1pPr algn="r">
              <a:defRPr sz="1200"/>
            </a:lvl1pPr>
          </a:lstStyle>
          <a:p>
            <a:fld id="{22A99015-0B9A-4EFD-8185-70BCC8987921}" type="datetimeFigureOut">
              <a:rPr lang="en-US" smtClean="0"/>
              <a:pPr/>
              <a:t>3/12/2025</a:t>
            </a:fld>
            <a:endParaRPr lang="en-US" dirty="0"/>
          </a:p>
        </p:txBody>
      </p:sp>
      <p:sp>
        <p:nvSpPr>
          <p:cNvPr id="12" name="Slide Number Placeholder 11"/>
          <p:cNvSpPr>
            <a:spLocks noGrp="1"/>
          </p:cNvSpPr>
          <p:nvPr>
            <p:ph type="sldNum" sz="quarter" idx="5"/>
          </p:nvPr>
        </p:nvSpPr>
        <p:spPr>
          <a:xfrm>
            <a:off x="3970635" y="8829743"/>
            <a:ext cx="3038161" cy="465058"/>
          </a:xfrm>
          <a:prstGeom prst="rect">
            <a:avLst/>
          </a:prstGeom>
        </p:spPr>
        <p:txBody>
          <a:bodyPr vert="horz" lIns="92217" tIns="46109" rIns="92217" bIns="46109" rtlCol="0" anchor="b"/>
          <a:lstStyle>
            <a:lvl1pPr algn="r">
              <a:defRPr sz="1200"/>
            </a:lvl1pPr>
          </a:lstStyle>
          <a:p>
            <a:fld id="{AB99AF91-3AF8-4A87-AE51-138140199C95}" type="slidenum">
              <a:rPr lang="en-US" smtClean="0"/>
              <a:pPr/>
              <a:t>‹#›</a:t>
            </a:fld>
            <a:endParaRPr lang="en-US" dirty="0"/>
          </a:p>
        </p:txBody>
      </p:sp>
    </p:spTree>
    <p:extLst>
      <p:ext uri="{BB962C8B-B14F-4D97-AF65-F5344CB8AC3E}">
        <p14:creationId xmlns:p14="http://schemas.microsoft.com/office/powerpoint/2010/main" val="15050838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txBox="1">
            <a:spLocks noGrp="1" noChangeArrowheads="1"/>
          </p:cNvSpPr>
          <p:nvPr/>
        </p:nvSpPr>
        <p:spPr bwMode="auto">
          <a:xfrm>
            <a:off x="3970635" y="8829743"/>
            <a:ext cx="3038161" cy="465058"/>
          </a:xfrm>
          <a:prstGeom prst="rect">
            <a:avLst/>
          </a:prstGeom>
          <a:noFill/>
          <a:ln w="9525">
            <a:noFill/>
            <a:miter lim="800000"/>
            <a:headEnd/>
            <a:tailEnd/>
          </a:ln>
        </p:spPr>
        <p:txBody>
          <a:bodyPr lIns="93169" tIns="46585" rIns="93169" bIns="46585" anchor="b"/>
          <a:lstStyle/>
          <a:p>
            <a:pPr algn="r" defTabSz="931778" eaLnBrk="1" hangingPunct="1"/>
            <a:endParaRPr lang="en-US" sz="1200" dirty="0">
              <a:latin typeface="Arial" charset="0"/>
            </a:endParaRPr>
          </a:p>
        </p:txBody>
      </p:sp>
      <p:sp>
        <p:nvSpPr>
          <p:cNvPr id="21506" name="Rectangle 2"/>
          <p:cNvSpPr>
            <a:spLocks noGrp="1" noRot="1" noChangeAspect="1" noChangeArrowheads="1" noTextEdit="1"/>
          </p:cNvSpPr>
          <p:nvPr>
            <p:ph type="sldImg"/>
          </p:nvPr>
        </p:nvSpPr>
        <p:spPr>
          <a:xfrm>
            <a:off x="1179513" y="695325"/>
            <a:ext cx="4652962" cy="3489325"/>
          </a:xfrm>
          <a:ln/>
        </p:spPr>
      </p:sp>
      <p:sp>
        <p:nvSpPr>
          <p:cNvPr id="21507" name="Rectangle 3"/>
          <p:cNvSpPr>
            <a:spLocks noGrp="1" noChangeArrowheads="1"/>
          </p:cNvSpPr>
          <p:nvPr>
            <p:ph type="body" idx="1"/>
          </p:nvPr>
        </p:nvSpPr>
        <p:spPr>
          <a:xfrm>
            <a:off x="701363" y="4415672"/>
            <a:ext cx="5607678" cy="4183939"/>
          </a:xfrm>
          <a:prstGeom prst="rect">
            <a:avLst/>
          </a:prstGeom>
        </p:spPr>
        <p:txBody>
          <a:bodyPr/>
          <a:lstStyle/>
          <a:p>
            <a:pPr eaLnBrk="1" hangingPunct="1"/>
            <a:endParaRPr lang="en-US" dirty="0"/>
          </a:p>
        </p:txBody>
      </p:sp>
      <p:sp>
        <p:nvSpPr>
          <p:cNvPr id="6" name="Slide Number Placeholder 5"/>
          <p:cNvSpPr>
            <a:spLocks noGrp="1"/>
          </p:cNvSpPr>
          <p:nvPr>
            <p:ph type="sldNum" sz="quarter" idx="10"/>
          </p:nvPr>
        </p:nvSpPr>
        <p:spPr/>
        <p:txBody>
          <a:bodyPr/>
          <a:lstStyle/>
          <a:p>
            <a:fld id="{AB99AF91-3AF8-4A87-AE51-138140199C9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 your camp qualifies please let me know and we will work thru the process.</a:t>
            </a:r>
          </a:p>
        </p:txBody>
      </p:sp>
      <p:sp>
        <p:nvSpPr>
          <p:cNvPr id="4" name="Slide Number Placeholder 3"/>
          <p:cNvSpPr>
            <a:spLocks noGrp="1"/>
          </p:cNvSpPr>
          <p:nvPr>
            <p:ph type="sldNum" sz="quarter" idx="10"/>
          </p:nvPr>
        </p:nvSpPr>
        <p:spPr/>
        <p:txBody>
          <a:bodyPr/>
          <a:lstStyle/>
          <a:p>
            <a:fld id="{AB99AF91-3AF8-4A87-AE51-138140199C95}"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Redundancy having multiple people cleared incase something happens to the camp director.</a:t>
            </a:r>
          </a:p>
        </p:txBody>
      </p:sp>
      <p:sp>
        <p:nvSpPr>
          <p:cNvPr id="4" name="Slide Number Placeholder 3"/>
          <p:cNvSpPr>
            <a:spLocks noGrp="1"/>
          </p:cNvSpPr>
          <p:nvPr>
            <p:ph type="sldNum" sz="quarter" idx="10"/>
          </p:nvPr>
        </p:nvSpPr>
        <p:spPr/>
        <p:txBody>
          <a:bodyPr/>
          <a:lstStyle/>
          <a:p>
            <a:fld id="{AB99AF91-3AF8-4A87-AE51-138140199C95}"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Rectangle 7"/>
          <p:cNvSpPr txBox="1">
            <a:spLocks noGrp="1" noChangeArrowheads="1"/>
          </p:cNvSpPr>
          <p:nvPr/>
        </p:nvSpPr>
        <p:spPr bwMode="auto">
          <a:xfrm>
            <a:off x="3970635" y="8829743"/>
            <a:ext cx="3038161" cy="465058"/>
          </a:xfrm>
          <a:prstGeom prst="rect">
            <a:avLst/>
          </a:prstGeom>
          <a:noFill/>
          <a:ln w="9525">
            <a:noFill/>
            <a:miter lim="800000"/>
            <a:headEnd/>
            <a:tailEnd/>
          </a:ln>
        </p:spPr>
        <p:txBody>
          <a:bodyPr lIns="93169" tIns="46585" rIns="93169" bIns="46585" anchor="b"/>
          <a:lstStyle/>
          <a:p>
            <a:pPr algn="r" defTabSz="931778" eaLnBrk="1" hangingPunct="1"/>
            <a:endParaRPr lang="en-US" sz="1200" dirty="0">
              <a:latin typeface="Arial" charset="0"/>
            </a:endParaRPr>
          </a:p>
        </p:txBody>
      </p:sp>
      <p:sp>
        <p:nvSpPr>
          <p:cNvPr id="319490" name="Rectangle 2"/>
          <p:cNvSpPr>
            <a:spLocks noGrp="1" noRot="1" noChangeAspect="1" noChangeArrowheads="1" noTextEdit="1"/>
          </p:cNvSpPr>
          <p:nvPr>
            <p:ph type="sldImg"/>
          </p:nvPr>
        </p:nvSpPr>
        <p:spPr>
          <a:xfrm>
            <a:off x="1179513" y="695325"/>
            <a:ext cx="4652962" cy="3489325"/>
          </a:xfrm>
          <a:ln/>
        </p:spPr>
      </p:sp>
      <p:sp>
        <p:nvSpPr>
          <p:cNvPr id="319491" name="Rectangle 3"/>
          <p:cNvSpPr>
            <a:spLocks noGrp="1" noChangeArrowheads="1"/>
          </p:cNvSpPr>
          <p:nvPr>
            <p:ph type="body" idx="1"/>
          </p:nvPr>
        </p:nvSpPr>
        <p:spPr>
          <a:xfrm>
            <a:off x="701363" y="4415672"/>
            <a:ext cx="5607678" cy="4183939"/>
          </a:xfrm>
          <a:prstGeom prst="rect">
            <a:avLst/>
          </a:prstGeom>
        </p:spPr>
        <p:txBody>
          <a:bodyPr/>
          <a:lstStyle/>
          <a:p>
            <a:pPr eaLnBrk="1" hangingPunct="1"/>
            <a:endParaRPr lang="en-US" dirty="0"/>
          </a:p>
        </p:txBody>
      </p:sp>
      <p:sp>
        <p:nvSpPr>
          <p:cNvPr id="6" name="Slide Number Placeholder 5"/>
          <p:cNvSpPr>
            <a:spLocks noGrp="1"/>
          </p:cNvSpPr>
          <p:nvPr>
            <p:ph type="sldNum" sz="quarter" idx="10"/>
          </p:nvPr>
        </p:nvSpPr>
        <p:spPr/>
        <p:txBody>
          <a:bodyPr/>
          <a:lstStyle/>
          <a:p>
            <a:fld id="{AB99AF91-3AF8-4A87-AE51-138140199C95}"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Rot="1" noChangeAspect="1" noChangeArrowheads="1" noTextEdit="1"/>
          </p:cNvSpPr>
          <p:nvPr>
            <p:ph type="sldImg"/>
          </p:nvPr>
        </p:nvSpPr>
        <p:spPr>
          <a:xfrm>
            <a:off x="1179513" y="695325"/>
            <a:ext cx="4652962" cy="3489325"/>
          </a:xfrm>
          <a:ln/>
        </p:spPr>
      </p:sp>
      <p:sp>
        <p:nvSpPr>
          <p:cNvPr id="595971" name="Rectangle 3"/>
          <p:cNvSpPr>
            <a:spLocks noGrp="1" noChangeArrowheads="1"/>
          </p:cNvSpPr>
          <p:nvPr>
            <p:ph type="body" idx="1"/>
          </p:nvPr>
        </p:nvSpPr>
        <p:spPr>
          <a:xfrm>
            <a:off x="701363" y="4415672"/>
            <a:ext cx="5607678" cy="4183939"/>
          </a:xfrm>
          <a:prstGeom prst="rect">
            <a:avLst/>
          </a:prstGeom>
        </p:spPr>
        <p:txBody>
          <a:bodyPr/>
          <a:lstStyle/>
          <a:p>
            <a:endParaRPr lang="en-US" dirty="0"/>
          </a:p>
        </p:txBody>
      </p:sp>
      <p:sp>
        <p:nvSpPr>
          <p:cNvPr id="5" name="Slide Number Placeholder 4"/>
          <p:cNvSpPr>
            <a:spLocks noGrp="1"/>
          </p:cNvSpPr>
          <p:nvPr>
            <p:ph type="sldNum" sz="quarter" idx="10"/>
          </p:nvPr>
        </p:nvSpPr>
        <p:spPr/>
        <p:txBody>
          <a:bodyPr/>
          <a:lstStyle/>
          <a:p>
            <a:fld id="{AB99AF91-3AF8-4A87-AE51-138140199C95}"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Rot="1" noChangeAspect="1" noChangeArrowheads="1" noTextEdit="1"/>
          </p:cNvSpPr>
          <p:nvPr>
            <p:ph type="sldImg"/>
          </p:nvPr>
        </p:nvSpPr>
        <p:spPr>
          <a:xfrm>
            <a:off x="1179513" y="695325"/>
            <a:ext cx="4652962" cy="3489325"/>
          </a:xfrm>
          <a:ln/>
        </p:spPr>
      </p:sp>
      <p:sp>
        <p:nvSpPr>
          <p:cNvPr id="577539" name="Rectangle 3"/>
          <p:cNvSpPr>
            <a:spLocks noGrp="1" noChangeArrowheads="1"/>
          </p:cNvSpPr>
          <p:nvPr>
            <p:ph type="body" idx="1"/>
          </p:nvPr>
        </p:nvSpPr>
        <p:spPr>
          <a:xfrm>
            <a:off x="701363" y="4415672"/>
            <a:ext cx="5607678" cy="4183939"/>
          </a:xfrm>
          <a:prstGeom prst="rect">
            <a:avLst/>
          </a:prstGeom>
        </p:spPr>
        <p:txBody>
          <a:bodyPr/>
          <a:lstStyle/>
          <a:p>
            <a:r>
              <a:rPr lang="en-US" dirty="0"/>
              <a:t>This has not</a:t>
            </a:r>
            <a:r>
              <a:rPr lang="en-US" baseline="0" dirty="0"/>
              <a:t> changed, you still need to coordinate with our office on completing a pre op inspection. At this point most everything should be ready to go at camp and water samples should have been collected.</a:t>
            </a:r>
          </a:p>
          <a:p>
            <a:endParaRPr lang="en-US" dirty="0"/>
          </a:p>
          <a:p>
            <a:r>
              <a:rPr lang="en-US" baseline="0" dirty="0"/>
              <a:t>  During camp we will be around to check in on your operations.</a:t>
            </a:r>
            <a:endParaRPr lang="en-US" dirty="0"/>
          </a:p>
        </p:txBody>
      </p:sp>
      <p:sp>
        <p:nvSpPr>
          <p:cNvPr id="5" name="Slide Number Placeholder 4"/>
          <p:cNvSpPr>
            <a:spLocks noGrp="1"/>
          </p:cNvSpPr>
          <p:nvPr>
            <p:ph type="sldNum" sz="quarter" idx="10"/>
          </p:nvPr>
        </p:nvSpPr>
        <p:spPr/>
        <p:txBody>
          <a:bodyPr/>
          <a:lstStyle/>
          <a:p>
            <a:fld id="{AB99AF91-3AF8-4A87-AE51-138140199C95}"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txBox="1">
            <a:spLocks noGrp="1" noChangeArrowheads="1"/>
          </p:cNvSpPr>
          <p:nvPr/>
        </p:nvSpPr>
        <p:spPr bwMode="auto">
          <a:xfrm>
            <a:off x="3970635" y="8829743"/>
            <a:ext cx="3038161" cy="465058"/>
          </a:xfrm>
          <a:prstGeom prst="rect">
            <a:avLst/>
          </a:prstGeom>
          <a:noFill/>
          <a:ln w="9525">
            <a:noFill/>
            <a:miter lim="800000"/>
            <a:headEnd/>
            <a:tailEnd/>
          </a:ln>
        </p:spPr>
        <p:txBody>
          <a:bodyPr lIns="93169" tIns="46585" rIns="93169" bIns="46585" anchor="b"/>
          <a:lstStyle/>
          <a:p>
            <a:pPr algn="r" defTabSz="931778" eaLnBrk="1" hangingPunct="1"/>
            <a:endParaRPr lang="en-US" sz="1200" dirty="0">
              <a:latin typeface="Arial" charset="0"/>
            </a:endParaRPr>
          </a:p>
        </p:txBody>
      </p:sp>
      <p:sp>
        <p:nvSpPr>
          <p:cNvPr id="31746" name="Rectangle 2"/>
          <p:cNvSpPr>
            <a:spLocks noGrp="1" noRot="1" noChangeAspect="1" noChangeArrowheads="1" noTextEdit="1"/>
          </p:cNvSpPr>
          <p:nvPr>
            <p:ph type="sldImg"/>
          </p:nvPr>
        </p:nvSpPr>
        <p:spPr>
          <a:xfrm>
            <a:off x="1179513" y="695325"/>
            <a:ext cx="4652962" cy="3489325"/>
          </a:xfrm>
          <a:ln/>
        </p:spPr>
      </p:sp>
      <p:sp>
        <p:nvSpPr>
          <p:cNvPr id="31747" name="Rectangle 3"/>
          <p:cNvSpPr>
            <a:spLocks noGrp="1" noChangeArrowheads="1"/>
          </p:cNvSpPr>
          <p:nvPr>
            <p:ph type="body" idx="1"/>
          </p:nvPr>
        </p:nvSpPr>
        <p:spPr>
          <a:xfrm>
            <a:off x="701363" y="4415672"/>
            <a:ext cx="5607678" cy="4183939"/>
          </a:xfrm>
          <a:prstGeom prst="rect">
            <a:avLst/>
          </a:prstGeom>
        </p:spPr>
        <p:txBody>
          <a:bodyPr/>
          <a:lstStyle/>
          <a:p>
            <a:pPr eaLnBrk="1" hangingPunct="1"/>
            <a:r>
              <a:rPr lang="en-US" dirty="0"/>
              <a:t>Overnight camp 1:10, 1:8 younger than 8. Day camp 1:12 </a:t>
            </a:r>
          </a:p>
        </p:txBody>
      </p:sp>
      <p:sp>
        <p:nvSpPr>
          <p:cNvPr id="6" name="Slide Number Placeholder 5"/>
          <p:cNvSpPr>
            <a:spLocks noGrp="1"/>
          </p:cNvSpPr>
          <p:nvPr>
            <p:ph type="sldNum" sz="quarter" idx="10"/>
          </p:nvPr>
        </p:nvSpPr>
        <p:spPr/>
        <p:txBody>
          <a:bodyPr/>
          <a:lstStyle/>
          <a:p>
            <a:fld id="{AB99AF91-3AF8-4A87-AE51-138140199C95}"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Rot="1" noChangeAspect="1" noChangeArrowheads="1" noTextEdit="1"/>
          </p:cNvSpPr>
          <p:nvPr>
            <p:ph type="sldImg"/>
          </p:nvPr>
        </p:nvSpPr>
        <p:spPr>
          <a:xfrm>
            <a:off x="1179513" y="695325"/>
            <a:ext cx="4651375" cy="3487738"/>
          </a:xfrm>
          <a:ln/>
        </p:spPr>
      </p:sp>
      <p:sp>
        <p:nvSpPr>
          <p:cNvPr id="530435" name="Rectangle 3"/>
          <p:cNvSpPr>
            <a:spLocks noGrp="1" noChangeArrowheads="1"/>
          </p:cNvSpPr>
          <p:nvPr>
            <p:ph type="body" idx="1"/>
          </p:nvPr>
        </p:nvSpPr>
        <p:spPr>
          <a:xfrm>
            <a:off x="935685" y="4415672"/>
            <a:ext cx="5139034" cy="4183939"/>
          </a:xfrm>
          <a:prstGeom prst="rect">
            <a:avLst/>
          </a:prstGeom>
        </p:spPr>
        <p:txBody>
          <a:bodyPr/>
          <a:lstStyle/>
          <a:p>
            <a:r>
              <a:rPr lang="en-US" dirty="0"/>
              <a:t>Knowing what the</a:t>
            </a:r>
            <a:r>
              <a:rPr lang="en-US" baseline="0" dirty="0"/>
              <a:t> qualifications of you medical staff and what their limitations are, must be your responsibility. Review this with your staff and be sure your safety plan reflects this. </a:t>
            </a:r>
          </a:p>
          <a:p>
            <a:endParaRPr lang="en-US" dirty="0"/>
          </a:p>
          <a:p>
            <a:r>
              <a:rPr lang="en-US" dirty="0"/>
              <a:t>If you have multiple levels of medical staff please have safety plan procedures for each level so we know how you are operating under various levels of staffing.</a:t>
            </a:r>
          </a:p>
          <a:p>
            <a:endParaRPr lang="en-US" baseline="0" dirty="0"/>
          </a:p>
          <a:p>
            <a:r>
              <a:rPr lang="en-US" baseline="0" dirty="0"/>
              <a:t>Many of our camps have started a more intense screening including head lice check. </a:t>
            </a:r>
            <a:endParaRPr lang="en-US" dirty="0"/>
          </a:p>
        </p:txBody>
      </p:sp>
      <p:sp>
        <p:nvSpPr>
          <p:cNvPr id="5" name="Slide Number Placeholder 4"/>
          <p:cNvSpPr>
            <a:spLocks noGrp="1"/>
          </p:cNvSpPr>
          <p:nvPr>
            <p:ph type="sldNum" sz="quarter" idx="10"/>
          </p:nvPr>
        </p:nvSpPr>
        <p:spPr/>
        <p:txBody>
          <a:bodyPr/>
          <a:lstStyle/>
          <a:p>
            <a:fld id="{AB99AF91-3AF8-4A87-AE51-138140199C95}"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Save forms and faxes</a:t>
            </a:r>
          </a:p>
        </p:txBody>
      </p:sp>
      <p:sp>
        <p:nvSpPr>
          <p:cNvPr id="4" name="Slide Number Placeholder 3"/>
          <p:cNvSpPr>
            <a:spLocks noGrp="1"/>
          </p:cNvSpPr>
          <p:nvPr>
            <p:ph type="sldNum" sz="quarter" idx="10"/>
          </p:nvPr>
        </p:nvSpPr>
        <p:spPr/>
        <p:txBody>
          <a:bodyPr/>
          <a:lstStyle/>
          <a:p>
            <a:r>
              <a:rPr lang="en-US" dirty="0"/>
              <a:t>22</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 consular carries life saving medications, make sure they give it to a new consular is the camper switches groups or </a:t>
            </a:r>
            <a:r>
              <a:rPr lang="en-US" dirty="0" err="1"/>
              <a:t>consulars</a:t>
            </a:r>
            <a:r>
              <a:rPr lang="en-US" dirty="0"/>
              <a:t> go on break, etc. </a:t>
            </a:r>
          </a:p>
        </p:txBody>
      </p:sp>
      <p:sp>
        <p:nvSpPr>
          <p:cNvPr id="4" name="Slide Number Placeholder 3"/>
          <p:cNvSpPr>
            <a:spLocks noGrp="1"/>
          </p:cNvSpPr>
          <p:nvPr>
            <p:ph type="sldNum" sz="quarter" idx="10"/>
          </p:nvPr>
        </p:nvSpPr>
        <p:spPr/>
        <p:txBody>
          <a:bodyPr/>
          <a:lstStyle/>
          <a:p>
            <a:fld id="{AB99AF91-3AF8-4A87-AE51-138140199C95}" type="slidenum">
              <a:rPr lang="en-US" smtClean="0"/>
              <a:pPr/>
              <a:t>21</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Rot="1" noChangeAspect="1" noChangeArrowheads="1" noTextEdit="1"/>
          </p:cNvSpPr>
          <p:nvPr>
            <p:ph type="sldImg"/>
          </p:nvPr>
        </p:nvSpPr>
        <p:spPr>
          <a:xfrm>
            <a:off x="1179513" y="695325"/>
            <a:ext cx="4652962" cy="3489325"/>
          </a:xfrm>
          <a:ln/>
        </p:spPr>
      </p:sp>
      <p:sp>
        <p:nvSpPr>
          <p:cNvPr id="593923" name="Rectangle 3"/>
          <p:cNvSpPr>
            <a:spLocks noGrp="1" noChangeArrowheads="1"/>
          </p:cNvSpPr>
          <p:nvPr>
            <p:ph type="body" idx="1"/>
          </p:nvPr>
        </p:nvSpPr>
        <p:spPr>
          <a:xfrm>
            <a:off x="701363" y="4415672"/>
            <a:ext cx="5607678" cy="4183939"/>
          </a:xfrm>
          <a:prstGeom prst="rect">
            <a:avLst/>
          </a:prstGeom>
        </p:spPr>
        <p:txBody>
          <a:bodyPr/>
          <a:lstStyle/>
          <a:p>
            <a:r>
              <a:rPr lang="en-US" dirty="0"/>
              <a:t>Horseback riding, vaccines should be accessible. </a:t>
            </a:r>
          </a:p>
        </p:txBody>
      </p:sp>
      <p:sp>
        <p:nvSpPr>
          <p:cNvPr id="5" name="Slide Number Placeholder 4"/>
          <p:cNvSpPr>
            <a:spLocks noGrp="1"/>
          </p:cNvSpPr>
          <p:nvPr>
            <p:ph type="sldNum" sz="quarter" idx="10"/>
          </p:nvPr>
        </p:nvSpPr>
        <p:spPr/>
        <p:txBody>
          <a:bodyPr/>
          <a:lstStyle/>
          <a:p>
            <a:fld id="{AB99AF91-3AF8-4A87-AE51-138140199C95}" type="slidenum">
              <a:rPr lang="en-US" smtClean="0"/>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9AF91-3AF8-4A87-AE51-138140199C95}" type="slidenum">
              <a:rPr lang="en-US" smtClean="0"/>
              <a:pPr/>
              <a:t>2</a:t>
            </a:fld>
            <a:endParaRPr lang="en-US" dirty="0"/>
          </a:p>
        </p:txBody>
      </p:sp>
    </p:spTree>
    <p:extLst>
      <p:ext uri="{BB962C8B-B14F-4D97-AF65-F5344CB8AC3E}">
        <p14:creationId xmlns:p14="http://schemas.microsoft.com/office/powerpoint/2010/main" val="27976433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2"/>
          <p:cNvSpPr>
            <a:spLocks noGrp="1" noRot="1" noChangeAspect="1" noChangeArrowheads="1" noTextEdit="1"/>
          </p:cNvSpPr>
          <p:nvPr>
            <p:ph type="sldImg"/>
          </p:nvPr>
        </p:nvSpPr>
        <p:spPr>
          <a:xfrm>
            <a:off x="1179513" y="695325"/>
            <a:ext cx="4651375" cy="3487738"/>
          </a:xfrm>
          <a:ln/>
        </p:spPr>
      </p:sp>
      <p:sp>
        <p:nvSpPr>
          <p:cNvPr id="646147" name="Rectangle 3"/>
          <p:cNvSpPr>
            <a:spLocks noGrp="1" noChangeArrowheads="1"/>
          </p:cNvSpPr>
          <p:nvPr>
            <p:ph type="body" idx="1"/>
          </p:nvPr>
        </p:nvSpPr>
        <p:spPr>
          <a:xfrm>
            <a:off x="532843" y="4415670"/>
            <a:ext cx="5867679" cy="4423661"/>
          </a:xfrm>
          <a:prstGeom prst="rect">
            <a:avLst/>
          </a:prstGeom>
        </p:spPr>
        <p:txBody>
          <a:bodyPr/>
          <a:lstStyle/>
          <a:p>
            <a:pPr>
              <a:spcBef>
                <a:spcPts val="504"/>
              </a:spcBef>
              <a:spcAft>
                <a:spcPts val="504"/>
              </a:spcAft>
            </a:pPr>
            <a:r>
              <a:rPr lang="en-US" dirty="0"/>
              <a:t> </a:t>
            </a:r>
          </a:p>
          <a:p>
            <a:endParaRPr lang="en-US" dirty="0"/>
          </a:p>
        </p:txBody>
      </p:sp>
      <p:sp>
        <p:nvSpPr>
          <p:cNvPr id="5" name="Slide Number Placeholder 4"/>
          <p:cNvSpPr>
            <a:spLocks noGrp="1"/>
          </p:cNvSpPr>
          <p:nvPr>
            <p:ph type="sldNum" sz="quarter" idx="10"/>
          </p:nvPr>
        </p:nvSpPr>
        <p:spPr/>
        <p:txBody>
          <a:bodyPr/>
          <a:lstStyle/>
          <a:p>
            <a:fld id="{AB99AF91-3AF8-4A87-AE51-138140199C95}" type="slidenum">
              <a:rPr lang="en-US" smtClean="0"/>
              <a:pPr/>
              <a:t>23</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Covered devices</a:t>
            </a:r>
            <a:r>
              <a:rPr lang="en-US" baseline="0" dirty="0"/>
              <a:t> in the mou are: Zip lines, high rope courses, climbing walls with mechanical belays, canopy tours, euro bungees, waterslides 20 feet tall and higher and other non motorized amusement devices. </a:t>
            </a:r>
            <a:endParaRPr lang="en-US" dirty="0"/>
          </a:p>
        </p:txBody>
      </p:sp>
      <p:sp>
        <p:nvSpPr>
          <p:cNvPr id="4" name="Slide Number Placeholder 3"/>
          <p:cNvSpPr>
            <a:spLocks noGrp="1"/>
          </p:cNvSpPr>
          <p:nvPr>
            <p:ph type="sldNum" sz="quarter" idx="10"/>
          </p:nvPr>
        </p:nvSpPr>
        <p:spPr/>
        <p:txBody>
          <a:bodyPr/>
          <a:lstStyle/>
          <a:p>
            <a:fld id="{AB99AF91-3AF8-4A87-AE51-138140199C95}" type="slidenum">
              <a:rPr lang="en-US" smtClean="0"/>
              <a:pPr/>
              <a:t>24</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63" y="4415672"/>
            <a:ext cx="5607678" cy="4183939"/>
          </a:xfrm>
          <a:prstGeom prst="rect">
            <a:avLst/>
          </a:prstGeom>
        </p:spPr>
        <p:txBody>
          <a:bodyPr>
            <a:normAutofit/>
          </a:bodyPr>
          <a:lstStyle/>
          <a:p>
            <a:r>
              <a:rPr lang="en-US" dirty="0"/>
              <a:t>Make sure</a:t>
            </a:r>
            <a:r>
              <a:rPr lang="en-US" baseline="0" dirty="0"/>
              <a:t> you have responsible people maintaining the pools, and ensure whoever is maintaining the pool talks to the people supervising the pool. </a:t>
            </a:r>
          </a:p>
          <a:p>
            <a:r>
              <a:rPr lang="en-US" baseline="0" dirty="0"/>
              <a:t>If you are starting your first swim session at 1 you may want to check the chemicals before noon to give yourself time to make corrections to the chemical feed equipment so you don’t have to cancel your swim periods.</a:t>
            </a:r>
          </a:p>
          <a:p>
            <a:r>
              <a:rPr lang="en-US" baseline="0" dirty="0"/>
              <a:t> Waterfront directors must be on top of things at the pool, each time it is used there must be an inspection of the facility to ensure things are ready to go. Your staff needs to know criteria for opening the facility and if that criteria is not met then the pool does not open. </a:t>
            </a:r>
          </a:p>
          <a:p>
            <a:r>
              <a:rPr lang="en-US" baseline="0" dirty="0"/>
              <a:t>This goes for beach facilities also.</a:t>
            </a:r>
            <a:endParaRPr lang="en-US" dirty="0"/>
          </a:p>
        </p:txBody>
      </p:sp>
      <p:sp>
        <p:nvSpPr>
          <p:cNvPr id="4" name="Slide Number Placeholder 3"/>
          <p:cNvSpPr>
            <a:spLocks noGrp="1"/>
          </p:cNvSpPr>
          <p:nvPr>
            <p:ph type="sldNum" sz="quarter" idx="10"/>
          </p:nvPr>
        </p:nvSpPr>
        <p:spPr>
          <a:xfrm>
            <a:off x="3970635" y="8829743"/>
            <a:ext cx="3038161" cy="465058"/>
          </a:xfrm>
          <a:prstGeom prst="rect">
            <a:avLst/>
          </a:prstGeom>
        </p:spPr>
        <p:txBody>
          <a:bodyPr/>
          <a:lstStyle/>
          <a:p>
            <a:r>
              <a:rPr lang="en-US" dirty="0"/>
              <a:t>10</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7"/>
          <p:cNvSpPr txBox="1">
            <a:spLocks noGrp="1" noChangeArrowheads="1"/>
          </p:cNvSpPr>
          <p:nvPr/>
        </p:nvSpPr>
        <p:spPr bwMode="auto">
          <a:xfrm>
            <a:off x="3970635" y="8829743"/>
            <a:ext cx="3038161" cy="465058"/>
          </a:xfrm>
          <a:prstGeom prst="rect">
            <a:avLst/>
          </a:prstGeom>
          <a:noFill/>
          <a:ln w="9525">
            <a:noFill/>
            <a:miter lim="800000"/>
            <a:headEnd/>
            <a:tailEnd/>
          </a:ln>
        </p:spPr>
        <p:txBody>
          <a:bodyPr lIns="93169" tIns="46585" rIns="93169" bIns="46585" anchor="b"/>
          <a:lstStyle/>
          <a:p>
            <a:pPr algn="r" defTabSz="931778" eaLnBrk="1" hangingPunct="1"/>
            <a:endParaRPr lang="en-US" sz="1200" dirty="0">
              <a:latin typeface="Arial" charset="0"/>
            </a:endParaRPr>
          </a:p>
        </p:txBody>
      </p:sp>
      <p:sp>
        <p:nvSpPr>
          <p:cNvPr id="314370" name="Rectangle 2"/>
          <p:cNvSpPr>
            <a:spLocks noGrp="1" noRot="1" noChangeAspect="1" noChangeArrowheads="1" noTextEdit="1"/>
          </p:cNvSpPr>
          <p:nvPr>
            <p:ph type="sldImg"/>
          </p:nvPr>
        </p:nvSpPr>
        <p:spPr>
          <a:xfrm>
            <a:off x="1179513" y="695325"/>
            <a:ext cx="4652962" cy="3489325"/>
          </a:xfrm>
          <a:ln/>
        </p:spPr>
      </p:sp>
      <p:sp>
        <p:nvSpPr>
          <p:cNvPr id="314371" name="Rectangle 3"/>
          <p:cNvSpPr>
            <a:spLocks noGrp="1" noChangeArrowheads="1"/>
          </p:cNvSpPr>
          <p:nvPr>
            <p:ph type="body" idx="1"/>
          </p:nvPr>
        </p:nvSpPr>
        <p:spPr>
          <a:xfrm>
            <a:off x="701363" y="4415672"/>
            <a:ext cx="5607678" cy="4183939"/>
          </a:xfrm>
          <a:prstGeom prst="rect">
            <a:avLst/>
          </a:prstGeom>
        </p:spPr>
        <p:txBody>
          <a:bodyPr/>
          <a:lstStyle/>
          <a:p>
            <a:pPr eaLnBrk="1" hangingPunct="1"/>
            <a:r>
              <a:rPr lang="en-US" dirty="0"/>
              <a:t>Qualifications and minimum ages for lifeguards </a:t>
            </a:r>
          </a:p>
          <a:p>
            <a:pPr eaLnBrk="1" hangingPunct="1"/>
            <a:r>
              <a:rPr lang="en-US" dirty="0"/>
              <a:t>if you do not have all of your staff hired prior to submitting your paperwork than please update and fax or email in prior to camp</a:t>
            </a:r>
          </a:p>
          <a:p>
            <a:pPr eaLnBrk="1" hangingPunct="1"/>
            <a:endParaRPr lang="en-US" dirty="0"/>
          </a:p>
          <a:p>
            <a:pPr eaLnBrk="1" hangingPunct="1"/>
            <a:endParaRPr lang="en-US" dirty="0"/>
          </a:p>
        </p:txBody>
      </p:sp>
      <p:sp>
        <p:nvSpPr>
          <p:cNvPr id="6" name="Slide Number Placeholder 5"/>
          <p:cNvSpPr>
            <a:spLocks noGrp="1"/>
          </p:cNvSpPr>
          <p:nvPr>
            <p:ph type="sldNum" sz="quarter" idx="10"/>
          </p:nvPr>
        </p:nvSpPr>
        <p:spPr/>
        <p:txBody>
          <a:bodyPr/>
          <a:lstStyle/>
          <a:p>
            <a:fld id="{AB99AF91-3AF8-4A87-AE51-138140199C95}" type="slidenum">
              <a:rPr lang="en-US" smtClean="0"/>
              <a:pPr/>
              <a:t>26</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99AF91-3AF8-4A87-AE51-138140199C95}" type="slidenum">
              <a:rPr lang="en-US" smtClean="0"/>
              <a:pPr/>
              <a:t>27</a:t>
            </a:fld>
            <a:endParaRPr lang="en-US" dirty="0"/>
          </a:p>
        </p:txBody>
      </p:sp>
    </p:spTree>
    <p:extLst>
      <p:ext uri="{BB962C8B-B14F-4D97-AF65-F5344CB8AC3E}">
        <p14:creationId xmlns:p14="http://schemas.microsoft.com/office/powerpoint/2010/main" val="3661048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2"/>
          <p:cNvSpPr>
            <a:spLocks noGrp="1" noRot="1" noChangeAspect="1" noChangeArrowheads="1" noTextEdit="1"/>
          </p:cNvSpPr>
          <p:nvPr>
            <p:ph type="sldImg"/>
          </p:nvPr>
        </p:nvSpPr>
        <p:spPr>
          <a:xfrm>
            <a:off x="1179513" y="695325"/>
            <a:ext cx="4652962" cy="3489325"/>
          </a:xfrm>
          <a:ln/>
        </p:spPr>
      </p:sp>
      <p:sp>
        <p:nvSpPr>
          <p:cNvPr id="653315" name="Rectangle 3"/>
          <p:cNvSpPr>
            <a:spLocks noGrp="1" noChangeArrowheads="1"/>
          </p:cNvSpPr>
          <p:nvPr>
            <p:ph type="body" idx="1"/>
          </p:nvPr>
        </p:nvSpPr>
        <p:spPr>
          <a:xfrm>
            <a:off x="701363" y="4415672"/>
            <a:ext cx="5607678" cy="4183939"/>
          </a:xfrm>
          <a:prstGeom prst="rect">
            <a:avLst/>
          </a:prstGeom>
        </p:spPr>
        <p:txBody>
          <a:bodyPr/>
          <a:lstStyle/>
          <a:p>
            <a:r>
              <a:rPr lang="en-US" dirty="0"/>
              <a:t>Swimming time</a:t>
            </a:r>
            <a:r>
              <a:rPr lang="en-US" baseline="0" dirty="0"/>
              <a:t> is not break time for the staff supervising the campers, counselors ratios must be maintained during swimming, in addition to required lifeguards. </a:t>
            </a:r>
          </a:p>
          <a:p>
            <a:r>
              <a:rPr lang="en-US" baseline="0" dirty="0"/>
              <a:t> Make sure your counselor staff is familiar with the buddy system and use them to implement the system. </a:t>
            </a:r>
          </a:p>
          <a:p>
            <a:r>
              <a:rPr lang="en-US" baseline="0" dirty="0"/>
              <a:t> Also make sure your campers are aware of their responsibilities in the system, get them to buy in to the process. I.e., the quicker we are able to do the check the quicker you are able to get back to swimming</a:t>
            </a:r>
          </a:p>
          <a:p>
            <a:endParaRPr lang="en-US" dirty="0"/>
          </a:p>
          <a:p>
            <a:r>
              <a:rPr lang="en-US" dirty="0"/>
              <a:t>Please observe your procedures from time to time to see that it works.  I don’t want the first time you observe a buddy check to be when I am there.</a:t>
            </a:r>
          </a:p>
        </p:txBody>
      </p:sp>
      <p:sp>
        <p:nvSpPr>
          <p:cNvPr id="5" name="Slide Number Placeholder 4"/>
          <p:cNvSpPr>
            <a:spLocks noGrp="1"/>
          </p:cNvSpPr>
          <p:nvPr>
            <p:ph type="sldNum" sz="quarter" idx="10"/>
          </p:nvPr>
        </p:nvSpPr>
        <p:spPr/>
        <p:txBody>
          <a:bodyPr/>
          <a:lstStyle/>
          <a:p>
            <a:fld id="{AB99AF91-3AF8-4A87-AE51-138140199C95}" type="slidenum">
              <a:rPr lang="en-US" smtClean="0"/>
              <a:pPr/>
              <a:t>28</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Rectangle 7"/>
          <p:cNvSpPr txBox="1">
            <a:spLocks noGrp="1" noChangeArrowheads="1"/>
          </p:cNvSpPr>
          <p:nvPr/>
        </p:nvSpPr>
        <p:spPr bwMode="auto">
          <a:xfrm>
            <a:off x="3970635" y="8829743"/>
            <a:ext cx="3038161" cy="465058"/>
          </a:xfrm>
          <a:prstGeom prst="rect">
            <a:avLst/>
          </a:prstGeom>
          <a:noFill/>
          <a:ln w="9525">
            <a:noFill/>
            <a:miter lim="800000"/>
            <a:headEnd/>
            <a:tailEnd/>
          </a:ln>
        </p:spPr>
        <p:txBody>
          <a:bodyPr lIns="93169" tIns="46585" rIns="93169" bIns="46585" anchor="b"/>
          <a:lstStyle/>
          <a:p>
            <a:pPr algn="r" defTabSz="931778" eaLnBrk="1" hangingPunct="1"/>
            <a:endParaRPr lang="en-US" sz="1200" dirty="0">
              <a:latin typeface="Arial" charset="0"/>
            </a:endParaRPr>
          </a:p>
        </p:txBody>
      </p:sp>
      <p:sp>
        <p:nvSpPr>
          <p:cNvPr id="316418" name="Rectangle 2"/>
          <p:cNvSpPr>
            <a:spLocks noGrp="1" noRot="1" noChangeAspect="1" noChangeArrowheads="1" noTextEdit="1"/>
          </p:cNvSpPr>
          <p:nvPr>
            <p:ph type="sldImg"/>
          </p:nvPr>
        </p:nvSpPr>
        <p:spPr>
          <a:xfrm>
            <a:off x="1179513" y="695325"/>
            <a:ext cx="4652962" cy="3489325"/>
          </a:xfrm>
          <a:ln/>
        </p:spPr>
      </p:sp>
      <p:sp>
        <p:nvSpPr>
          <p:cNvPr id="316419" name="Rectangle 3"/>
          <p:cNvSpPr>
            <a:spLocks noGrp="1" noChangeArrowheads="1"/>
          </p:cNvSpPr>
          <p:nvPr>
            <p:ph type="body" idx="1"/>
          </p:nvPr>
        </p:nvSpPr>
        <p:spPr>
          <a:xfrm>
            <a:off x="654819" y="4342158"/>
            <a:ext cx="5607678" cy="4183939"/>
          </a:xfrm>
          <a:prstGeom prst="rect">
            <a:avLst/>
          </a:prstGeom>
        </p:spPr>
        <p:txBody>
          <a:bodyPr/>
          <a:lstStyle/>
          <a:p>
            <a:pPr eaLnBrk="1" hangingPunct="1"/>
            <a:r>
              <a:rPr lang="en-US" dirty="0"/>
              <a:t>We need all trips outlined in safety plans</a:t>
            </a:r>
            <a:r>
              <a:rPr lang="en-US" baseline="0" dirty="0"/>
              <a:t> and you are to review the plan with your trip leader 24 hours before the trip to make sure everyone is on the same page. </a:t>
            </a:r>
          </a:p>
          <a:p>
            <a:pPr eaLnBrk="1" hangingPunct="1"/>
            <a:r>
              <a:rPr lang="en-US" baseline="0" dirty="0"/>
              <a:t>Make sure you have communication between camp and the trip and or at a minimum some sort of communication capabilities from the trip to EMS if needed.</a:t>
            </a:r>
            <a:endParaRPr lang="en-US" dirty="0"/>
          </a:p>
        </p:txBody>
      </p:sp>
      <p:sp>
        <p:nvSpPr>
          <p:cNvPr id="6" name="Slide Number Placeholder 5"/>
          <p:cNvSpPr>
            <a:spLocks noGrp="1"/>
          </p:cNvSpPr>
          <p:nvPr>
            <p:ph type="sldNum" sz="quarter" idx="10"/>
          </p:nvPr>
        </p:nvSpPr>
        <p:spPr/>
        <p:txBody>
          <a:bodyPr/>
          <a:lstStyle/>
          <a:p>
            <a:fld id="{AB99AF91-3AF8-4A87-AE51-138140199C95}" type="slidenum">
              <a:rPr lang="en-US" smtClean="0"/>
              <a:pPr/>
              <a:t>29</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Rot="1" noChangeAspect="1" noChangeArrowheads="1" noTextEdit="1"/>
          </p:cNvSpPr>
          <p:nvPr>
            <p:ph type="sldImg"/>
          </p:nvPr>
        </p:nvSpPr>
        <p:spPr>
          <a:xfrm>
            <a:off x="1179513" y="695325"/>
            <a:ext cx="4652962" cy="3489325"/>
          </a:xfrm>
          <a:ln/>
        </p:spPr>
      </p:sp>
      <p:sp>
        <p:nvSpPr>
          <p:cNvPr id="592899" name="Rectangle 3"/>
          <p:cNvSpPr>
            <a:spLocks noGrp="1" noChangeArrowheads="1"/>
          </p:cNvSpPr>
          <p:nvPr>
            <p:ph type="body" idx="1"/>
          </p:nvPr>
        </p:nvSpPr>
        <p:spPr>
          <a:xfrm>
            <a:off x="701363" y="4415672"/>
            <a:ext cx="5607678" cy="4183939"/>
          </a:xfrm>
          <a:prstGeom prst="rect">
            <a:avLst/>
          </a:prstGeom>
        </p:spPr>
        <p:txBody>
          <a:bodyPr/>
          <a:lstStyle/>
          <a:p>
            <a:r>
              <a:rPr lang="en-US" baseline="0" dirty="0"/>
              <a:t>Be sure of cook temps</a:t>
            </a:r>
          </a:p>
          <a:p>
            <a:r>
              <a:rPr lang="en-US" baseline="0" dirty="0"/>
              <a:t>and be sure you are excluding ill people from the kitchen. Hand washing.</a:t>
            </a:r>
          </a:p>
          <a:p>
            <a:r>
              <a:rPr lang="en-US" dirty="0"/>
              <a:t>Food served (put on buffet or table is to be tossed after meal) if food remains behind counter (cafeteria style may be kept if properly hot held and then cooled after the meal)</a:t>
            </a:r>
          </a:p>
          <a:p>
            <a:r>
              <a:rPr lang="en-US" dirty="0"/>
              <a:t>Salad bar material must be tossed if not protected during service (sneeze guards) </a:t>
            </a:r>
          </a:p>
          <a:p>
            <a:r>
              <a:rPr lang="en-US" dirty="0"/>
              <a:t>Rotate your stock on service line please no never ending salad and toppings.</a:t>
            </a:r>
          </a:p>
        </p:txBody>
      </p:sp>
      <p:sp>
        <p:nvSpPr>
          <p:cNvPr id="5" name="Slide Number Placeholder 4"/>
          <p:cNvSpPr>
            <a:spLocks noGrp="1"/>
          </p:cNvSpPr>
          <p:nvPr>
            <p:ph type="sldNum" sz="quarter" idx="10"/>
          </p:nvPr>
        </p:nvSpPr>
        <p:spPr/>
        <p:txBody>
          <a:bodyPr/>
          <a:lstStyle/>
          <a:p>
            <a:fld id="{AB99AF91-3AF8-4A87-AE51-138140199C95}" type="slidenum">
              <a:rPr lang="en-US" smtClean="0"/>
              <a:pPr/>
              <a:t>30</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p:cNvSpPr>
            <a:spLocks noGrp="1" noRot="1" noChangeAspect="1" noChangeArrowheads="1" noTextEdit="1"/>
          </p:cNvSpPr>
          <p:nvPr>
            <p:ph type="sldImg"/>
          </p:nvPr>
        </p:nvSpPr>
        <p:spPr>
          <a:xfrm>
            <a:off x="1179513" y="695325"/>
            <a:ext cx="4652962" cy="3489325"/>
          </a:xfrm>
          <a:ln/>
        </p:spPr>
      </p:sp>
      <p:sp>
        <p:nvSpPr>
          <p:cNvPr id="594947" name="Rectangle 3"/>
          <p:cNvSpPr>
            <a:spLocks noGrp="1" noChangeArrowheads="1"/>
          </p:cNvSpPr>
          <p:nvPr>
            <p:ph type="body" idx="1"/>
          </p:nvPr>
        </p:nvSpPr>
        <p:spPr>
          <a:xfrm>
            <a:off x="701363" y="4415672"/>
            <a:ext cx="5607678" cy="4183939"/>
          </a:xfrm>
          <a:prstGeom prst="rect">
            <a:avLst/>
          </a:prstGeom>
        </p:spPr>
        <p:txBody>
          <a:bodyPr/>
          <a:lstStyle/>
          <a:p>
            <a:r>
              <a:rPr lang="en-US" dirty="0"/>
              <a:t>Just a reminder 60 days not 60 min</a:t>
            </a:r>
            <a:r>
              <a:rPr lang="en-US" baseline="0" dirty="0"/>
              <a:t>. There is good reason for the time deadlines and we will no longer permit a camp when the paperwork is not submitted in a timely fashion, especially for camps that are chronically late with information.</a:t>
            </a:r>
            <a:endParaRPr lang="en-US" dirty="0"/>
          </a:p>
        </p:txBody>
      </p:sp>
      <p:sp>
        <p:nvSpPr>
          <p:cNvPr id="5" name="Slide Number Placeholder 4"/>
          <p:cNvSpPr>
            <a:spLocks noGrp="1"/>
          </p:cNvSpPr>
          <p:nvPr>
            <p:ph type="sldNum" sz="quarter" idx="10"/>
          </p:nvPr>
        </p:nvSpPr>
        <p:spPr/>
        <p:txBody>
          <a:bodyPr/>
          <a:lstStyle/>
          <a:p>
            <a:fld id="{AB99AF91-3AF8-4A87-AE51-138140199C95}" type="slidenum">
              <a:rPr lang="en-US" smtClean="0"/>
              <a:pPr/>
              <a:t>31</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p:nvPr>
        </p:nvSpPr>
        <p:spPr/>
      </p:sp>
      <p:sp>
        <p:nvSpPr>
          <p:cNvPr id="5" name="Notes Placeholder 4"/>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0"/>
          </p:nvPr>
        </p:nvSpPr>
        <p:spPr/>
        <p:txBody>
          <a:bodyPr/>
          <a:lstStyle/>
          <a:p>
            <a:fld id="{AB99AF91-3AF8-4A87-AE51-138140199C95}" type="slidenum">
              <a:rPr lang="en-US" smtClean="0"/>
              <a:pPr/>
              <a:t>32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9AF91-3AF8-4A87-AE51-138140199C95}"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99AF91-3AF8-4A87-AE51-138140199C95}" type="slidenum">
              <a:rPr lang="en-US" smtClean="0"/>
              <a:pPr/>
              <a:t>33</a:t>
            </a:fld>
            <a:endParaRPr lang="en-US" dirty="0"/>
          </a:p>
        </p:txBody>
      </p:sp>
    </p:spTree>
    <p:extLst>
      <p:ext uri="{BB962C8B-B14F-4D97-AF65-F5344CB8AC3E}">
        <p14:creationId xmlns:p14="http://schemas.microsoft.com/office/powerpoint/2010/main" val="1278133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Keep this in mind if your camp facility is renting out the facility to outside groups, you can see if they qualify as a children’s camp or not. If they do or may qualify please pass them along to me.</a:t>
            </a:r>
          </a:p>
          <a:p>
            <a:endParaRPr lang="en-US" dirty="0"/>
          </a:p>
        </p:txBody>
      </p:sp>
      <p:sp>
        <p:nvSpPr>
          <p:cNvPr id="4" name="Slide Number Placeholder 3"/>
          <p:cNvSpPr>
            <a:spLocks noGrp="1"/>
          </p:cNvSpPr>
          <p:nvPr>
            <p:ph type="sldNum" sz="quarter" idx="5"/>
          </p:nvPr>
        </p:nvSpPr>
        <p:spPr/>
        <p:txBody>
          <a:bodyPr/>
          <a:lstStyle/>
          <a:p>
            <a:fld id="{AB99AF91-3AF8-4A87-AE51-138140199C95}" type="slidenum">
              <a:rPr lang="en-US" smtClean="0"/>
              <a:pPr/>
              <a:t>4</a:t>
            </a:fld>
            <a:endParaRPr lang="en-US" dirty="0"/>
          </a:p>
        </p:txBody>
      </p:sp>
    </p:spTree>
    <p:extLst>
      <p:ext uri="{BB962C8B-B14F-4D97-AF65-F5344CB8AC3E}">
        <p14:creationId xmlns:p14="http://schemas.microsoft.com/office/powerpoint/2010/main" val="4243733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9AF91-3AF8-4A87-AE51-138140199C95}" type="slidenum">
              <a:rPr lang="en-US" smtClean="0"/>
              <a:pPr/>
              <a:t>5</a:t>
            </a:fld>
            <a:endParaRPr lang="en-US" dirty="0"/>
          </a:p>
        </p:txBody>
      </p:sp>
    </p:spTree>
    <p:extLst>
      <p:ext uri="{BB962C8B-B14F-4D97-AF65-F5344CB8AC3E}">
        <p14:creationId xmlns:p14="http://schemas.microsoft.com/office/powerpoint/2010/main" val="651219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txBox="1">
            <a:spLocks noGrp="1" noChangeArrowheads="1"/>
          </p:cNvSpPr>
          <p:nvPr/>
        </p:nvSpPr>
        <p:spPr bwMode="auto">
          <a:xfrm>
            <a:off x="3970635" y="8829743"/>
            <a:ext cx="3038161" cy="465058"/>
          </a:xfrm>
          <a:prstGeom prst="rect">
            <a:avLst/>
          </a:prstGeom>
          <a:noFill/>
          <a:ln w="9525">
            <a:noFill/>
            <a:miter lim="800000"/>
            <a:headEnd/>
            <a:tailEnd/>
          </a:ln>
        </p:spPr>
        <p:txBody>
          <a:bodyPr lIns="93169" tIns="46585" rIns="93169" bIns="46585" anchor="b"/>
          <a:lstStyle/>
          <a:p>
            <a:pPr algn="r" defTabSz="931778" eaLnBrk="1" hangingPunct="1"/>
            <a:endParaRPr lang="en-US" sz="1200" dirty="0">
              <a:latin typeface="Arial" charset="0"/>
            </a:endParaRPr>
          </a:p>
        </p:txBody>
      </p:sp>
      <p:sp>
        <p:nvSpPr>
          <p:cNvPr id="27650" name="Rectangle 2"/>
          <p:cNvSpPr>
            <a:spLocks noGrp="1" noRot="1" noChangeAspect="1" noChangeArrowheads="1" noTextEdit="1"/>
          </p:cNvSpPr>
          <p:nvPr>
            <p:ph type="sldImg"/>
          </p:nvPr>
        </p:nvSpPr>
        <p:spPr>
          <a:xfrm>
            <a:off x="1179513" y="695325"/>
            <a:ext cx="4652962" cy="3489325"/>
          </a:xfrm>
          <a:ln/>
        </p:spPr>
      </p:sp>
      <p:sp>
        <p:nvSpPr>
          <p:cNvPr id="27651" name="Rectangle 3"/>
          <p:cNvSpPr>
            <a:spLocks noGrp="1" noChangeArrowheads="1"/>
          </p:cNvSpPr>
          <p:nvPr>
            <p:ph type="body" idx="1"/>
          </p:nvPr>
        </p:nvSpPr>
        <p:spPr>
          <a:xfrm>
            <a:off x="701363" y="4415672"/>
            <a:ext cx="5607678" cy="4183939"/>
          </a:xfrm>
          <a:prstGeom prst="rect">
            <a:avLst/>
          </a:prstGeom>
        </p:spPr>
        <p:txBody>
          <a:bodyPr/>
          <a:lstStyle/>
          <a:p>
            <a:pPr eaLnBrk="1" hangingPunct="1"/>
            <a:endParaRPr lang="en-US" dirty="0"/>
          </a:p>
        </p:txBody>
      </p:sp>
      <p:sp>
        <p:nvSpPr>
          <p:cNvPr id="6" name="Slide Number Placeholder 5"/>
          <p:cNvSpPr>
            <a:spLocks noGrp="1"/>
          </p:cNvSpPr>
          <p:nvPr>
            <p:ph type="sldNum" sz="quarter" idx="10"/>
          </p:nvPr>
        </p:nvSpPr>
        <p:spPr/>
        <p:txBody>
          <a:bodyPr/>
          <a:lstStyle/>
          <a:p>
            <a:fld id="{AB99AF91-3AF8-4A87-AE51-138140199C95}"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txBox="1">
            <a:spLocks noGrp="1" noChangeArrowheads="1"/>
          </p:cNvSpPr>
          <p:nvPr/>
        </p:nvSpPr>
        <p:spPr bwMode="auto">
          <a:xfrm>
            <a:off x="3970635" y="8829743"/>
            <a:ext cx="3038161" cy="465058"/>
          </a:xfrm>
          <a:prstGeom prst="rect">
            <a:avLst/>
          </a:prstGeom>
          <a:noFill/>
          <a:ln w="9525">
            <a:noFill/>
            <a:miter lim="800000"/>
            <a:headEnd/>
            <a:tailEnd/>
          </a:ln>
        </p:spPr>
        <p:txBody>
          <a:bodyPr lIns="93169" tIns="46585" rIns="93169" bIns="46585" anchor="b"/>
          <a:lstStyle/>
          <a:p>
            <a:pPr algn="r" defTabSz="931778" eaLnBrk="1" hangingPunct="1"/>
            <a:endParaRPr lang="en-US" sz="1200" dirty="0">
              <a:latin typeface="Arial" charset="0"/>
            </a:endParaRPr>
          </a:p>
        </p:txBody>
      </p:sp>
      <p:sp>
        <p:nvSpPr>
          <p:cNvPr id="27650" name="Rectangle 2"/>
          <p:cNvSpPr>
            <a:spLocks noGrp="1" noRot="1" noChangeAspect="1" noChangeArrowheads="1" noTextEdit="1"/>
          </p:cNvSpPr>
          <p:nvPr>
            <p:ph type="sldImg"/>
          </p:nvPr>
        </p:nvSpPr>
        <p:spPr>
          <a:xfrm>
            <a:off x="1179513" y="695325"/>
            <a:ext cx="4652962" cy="3489325"/>
          </a:xfrm>
          <a:ln/>
        </p:spPr>
      </p:sp>
      <p:sp>
        <p:nvSpPr>
          <p:cNvPr id="27651" name="Rectangle 3"/>
          <p:cNvSpPr>
            <a:spLocks noGrp="1" noChangeArrowheads="1"/>
          </p:cNvSpPr>
          <p:nvPr>
            <p:ph type="body" idx="1"/>
          </p:nvPr>
        </p:nvSpPr>
        <p:spPr>
          <a:xfrm>
            <a:off x="701363" y="4415672"/>
            <a:ext cx="5607678" cy="4183939"/>
          </a:xfrm>
          <a:prstGeom prst="rect">
            <a:avLst/>
          </a:prstGeom>
        </p:spPr>
        <p:txBody>
          <a:bodyPr/>
          <a:lstStyle/>
          <a:p>
            <a:pPr eaLnBrk="1" hangingPunct="1"/>
            <a:endParaRPr lang="en-US" dirty="0"/>
          </a:p>
        </p:txBody>
      </p:sp>
      <p:sp>
        <p:nvSpPr>
          <p:cNvPr id="6" name="Slide Number Placeholder 5"/>
          <p:cNvSpPr>
            <a:spLocks noGrp="1"/>
          </p:cNvSpPr>
          <p:nvPr>
            <p:ph type="sldNum" sz="quarter" idx="10"/>
          </p:nvPr>
        </p:nvSpPr>
        <p:spPr/>
        <p:txBody>
          <a:bodyPr/>
          <a:lstStyle/>
          <a:p>
            <a:fld id="{AB99AF91-3AF8-4A87-AE51-138140199C95}" type="slidenum">
              <a:rPr lang="en-US" smtClean="0"/>
              <a:pPr/>
              <a:t>7</a:t>
            </a:fld>
            <a:endParaRPr lang="en-US" dirty="0"/>
          </a:p>
        </p:txBody>
      </p:sp>
    </p:spTree>
    <p:extLst>
      <p:ext uri="{BB962C8B-B14F-4D97-AF65-F5344CB8AC3E}">
        <p14:creationId xmlns:p14="http://schemas.microsoft.com/office/powerpoint/2010/main" val="2781636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txBox="1">
            <a:spLocks noGrp="1" noChangeArrowheads="1"/>
          </p:cNvSpPr>
          <p:nvPr/>
        </p:nvSpPr>
        <p:spPr bwMode="auto">
          <a:xfrm>
            <a:off x="3970635" y="8829743"/>
            <a:ext cx="3038161" cy="465058"/>
          </a:xfrm>
          <a:prstGeom prst="rect">
            <a:avLst/>
          </a:prstGeom>
          <a:noFill/>
          <a:ln w="9525">
            <a:noFill/>
            <a:miter lim="800000"/>
            <a:headEnd/>
            <a:tailEnd/>
          </a:ln>
        </p:spPr>
        <p:txBody>
          <a:bodyPr lIns="93169" tIns="46585" rIns="93169" bIns="46585" anchor="b"/>
          <a:lstStyle/>
          <a:p>
            <a:pPr algn="r" defTabSz="931778" eaLnBrk="1" hangingPunct="1"/>
            <a:endParaRPr lang="en-US" sz="1200" dirty="0">
              <a:latin typeface="Arial" charset="0"/>
            </a:endParaRPr>
          </a:p>
        </p:txBody>
      </p:sp>
      <p:sp>
        <p:nvSpPr>
          <p:cNvPr id="25602" name="Rectangle 2"/>
          <p:cNvSpPr>
            <a:spLocks noGrp="1" noRot="1" noChangeAspect="1" noChangeArrowheads="1" noTextEdit="1"/>
          </p:cNvSpPr>
          <p:nvPr>
            <p:ph type="sldImg"/>
          </p:nvPr>
        </p:nvSpPr>
        <p:spPr>
          <a:xfrm>
            <a:off x="1179513" y="695325"/>
            <a:ext cx="4652962" cy="3489325"/>
          </a:xfrm>
          <a:ln/>
        </p:spPr>
      </p:sp>
      <p:sp>
        <p:nvSpPr>
          <p:cNvPr id="25603" name="Rectangle 3"/>
          <p:cNvSpPr>
            <a:spLocks noGrp="1" noChangeArrowheads="1"/>
          </p:cNvSpPr>
          <p:nvPr>
            <p:ph type="body" idx="1"/>
          </p:nvPr>
        </p:nvSpPr>
        <p:spPr>
          <a:xfrm>
            <a:off x="701363" y="4415672"/>
            <a:ext cx="5607678" cy="4183939"/>
          </a:xfrm>
          <a:prstGeom prst="rect">
            <a:avLst/>
          </a:prstGeom>
        </p:spPr>
        <p:txBody>
          <a:bodyPr/>
          <a:lstStyle/>
          <a:p>
            <a:pPr eaLnBrk="1" hangingPunct="1"/>
            <a:r>
              <a:rPr lang="en-US" dirty="0"/>
              <a:t>If you have any questions on this please let me know.</a:t>
            </a:r>
          </a:p>
        </p:txBody>
      </p:sp>
      <p:sp>
        <p:nvSpPr>
          <p:cNvPr id="6" name="Slide Number Placeholder 5"/>
          <p:cNvSpPr>
            <a:spLocks noGrp="1"/>
          </p:cNvSpPr>
          <p:nvPr>
            <p:ph type="sldNum" sz="quarter" idx="10"/>
          </p:nvPr>
        </p:nvSpPr>
        <p:spPr/>
        <p:txBody>
          <a:bodyPr/>
          <a:lstStyle/>
          <a:p>
            <a:fld id="{AB99AF91-3AF8-4A87-AE51-138140199C95}"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are we identifying campers with developmental disabilities? </a:t>
            </a:r>
          </a:p>
          <a:p>
            <a:r>
              <a:rPr lang="en-US" dirty="0"/>
              <a:t>Camp needs to develop training for staff who are directly responsible for the care of campers with developmental or physical disabilities and must document the training</a:t>
            </a:r>
          </a:p>
        </p:txBody>
      </p:sp>
      <p:sp>
        <p:nvSpPr>
          <p:cNvPr id="4" name="Slide Number Placeholder 3"/>
          <p:cNvSpPr>
            <a:spLocks noGrp="1"/>
          </p:cNvSpPr>
          <p:nvPr>
            <p:ph type="sldNum" sz="quarter" idx="10"/>
          </p:nvPr>
        </p:nvSpPr>
        <p:spPr/>
        <p:txBody>
          <a:bodyPr/>
          <a:lstStyle/>
          <a:p>
            <a:fld id="{AB99AF91-3AF8-4A87-AE51-138140199C95}" type="slidenum">
              <a:rPr lang="en-US" smtClean="0"/>
              <a:pPr/>
              <a:t>9</a:t>
            </a:fld>
            <a:endParaRPr lang="en-US" dirty="0"/>
          </a:p>
        </p:txBody>
      </p:sp>
    </p:spTree>
    <p:extLst>
      <p:ext uri="{BB962C8B-B14F-4D97-AF65-F5344CB8AC3E}">
        <p14:creationId xmlns:p14="http://schemas.microsoft.com/office/powerpoint/2010/main" val="7376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81A7AF-75FB-4904-82BF-97540F1A2006}" type="datetimeFigureOut">
              <a:rPr lang="en-US" smtClean="0"/>
              <a:pPr/>
              <a:t>3/12/2025</a:t>
            </a:fld>
            <a:endParaRPr lang="en-US" dirty="0"/>
          </a:p>
        </p:txBody>
      </p:sp>
      <p:sp>
        <p:nvSpPr>
          <p:cNvPr id="5" name="Footer Placeholder 4"/>
          <p:cNvSpPr>
            <a:spLocks noGrp="1"/>
          </p:cNvSpPr>
          <p:nvPr>
            <p:ph type="ftr" sz="quarter" idx="11"/>
          </p:nvPr>
        </p:nvSpPr>
        <p:spPr>
          <a:xfrm>
            <a:off x="2396319" y="329308"/>
            <a:ext cx="3086292" cy="309201"/>
          </a:xfrm>
        </p:spPr>
        <p:txBody>
          <a:bodyPr/>
          <a:lstStyle/>
          <a:p>
            <a:endParaRPr lang="en-US" dirty="0"/>
          </a:p>
        </p:txBody>
      </p:sp>
      <p:sp>
        <p:nvSpPr>
          <p:cNvPr id="6" name="Slide Number Placeholder 5"/>
          <p:cNvSpPr>
            <a:spLocks noGrp="1"/>
          </p:cNvSpPr>
          <p:nvPr>
            <p:ph type="sldNum" sz="quarter" idx="12"/>
          </p:nvPr>
        </p:nvSpPr>
        <p:spPr>
          <a:xfrm>
            <a:off x="1434703" y="798973"/>
            <a:ext cx="802005" cy="503578"/>
          </a:xfrm>
        </p:spPr>
        <p:txBody>
          <a:bodyPr/>
          <a:lstStyle/>
          <a:p>
            <a:fld id="{569A4CEF-F3D7-4A3D-BF37-61B9B2541EBD}" type="slidenum">
              <a:rPr lang="en-US" smtClean="0"/>
              <a:pPr/>
              <a:t>‹#›</a:t>
            </a:fld>
            <a:endParaRPr lang="en-US" dirty="0"/>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53602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FF6B17-8257-4833-9177-191F44EE9FD8}" type="datetimeFigureOut">
              <a:rPr lang="en-US" smtClean="0"/>
              <a:pPr/>
              <a:t>3/12/2025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B6FC9E-3CDA-4ABB-96A9-566A9069BE7E}" type="slidenum">
              <a:rPr lang="en-US" smtClean="0"/>
              <a:pPr/>
              <a:t>‹#›</a:t>
            </a:fld>
            <a:endParaRPr lang="en-US" dirty="0"/>
          </a:p>
        </p:txBody>
      </p:sp>
    </p:spTree>
    <p:extLst>
      <p:ext uri="{BB962C8B-B14F-4D97-AF65-F5344CB8AC3E}">
        <p14:creationId xmlns:p14="http://schemas.microsoft.com/office/powerpoint/2010/main" val="3719504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1F0FD4-8697-4726-9EB0-9AAC395E1B9F}" type="datetimeFigureOut">
              <a:rPr lang="en-US" smtClean="0"/>
              <a:pPr/>
              <a:t>3/12/2025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D5DE9A-42D8-42D2-BD88-CF5F9AD4CD60}" type="slidenum">
              <a:rPr lang="en-US" smtClean="0"/>
              <a:pPr/>
              <a:t>‹#›</a:t>
            </a:fld>
            <a:endParaRPr lang="en-US" dirty="0"/>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88187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D4DA04-DB0A-4ADB-A2FF-9ADF5170AA0C}" type="datetimeFigureOut">
              <a:rPr lang="en-US" smtClean="0"/>
              <a:pPr/>
              <a:t>3/12/2025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E2C7A4-7A08-4217-8CB3-5B4DF2212E59}" type="slidenum">
              <a:rPr lang="en-US" smtClean="0"/>
              <a:pPr/>
              <a:t>‹#›</a:t>
            </a:fld>
            <a:endParaRPr lang="en-US"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55673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192ED-D1A8-4BAD-8E9E-912542410563}" type="datetimeFigureOut">
              <a:rPr lang="en-US" smtClean="0"/>
              <a:pPr/>
              <a:t>3/12/2025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B33114-F6E8-4C7F-954E-16A9A37B29F9}" type="slidenum">
              <a:rPr lang="en-US" smtClean="0"/>
              <a:pPr/>
              <a:t>‹#›</a:t>
            </a:fld>
            <a:endParaRPr lang="en-US" dirty="0"/>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19540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96CE97-4AF2-4586-9D8A-D58CE9E68C6B}" type="datetimeFigureOut">
              <a:rPr lang="en-US" smtClean="0"/>
              <a:pPr/>
              <a:t>3/12/2025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412B4D-9C20-407A-B780-636F0140F311}" type="slidenum">
              <a:rPr lang="en-US" smtClean="0"/>
              <a:pPr/>
              <a:t>‹#›</a:t>
            </a:fld>
            <a:endParaRPr lang="en-US"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50637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709111-B7A0-4697-BCCD-95907E8EC73E}" type="datetimeFigureOut">
              <a:rPr lang="en-US" smtClean="0"/>
              <a:pPr/>
              <a:t>3/12/2025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CE6AD59-6BC7-4AB8-B2E9-ABD7C9D585D9}" type="slidenum">
              <a:rPr lang="en-US" smtClean="0"/>
              <a:pPr/>
              <a:t>‹#›</a:t>
            </a:fld>
            <a:endParaRPr lang="en-US" dirty="0"/>
          </a:p>
        </p:txBody>
      </p:sp>
    </p:spTree>
    <p:extLst>
      <p:ext uri="{BB962C8B-B14F-4D97-AF65-F5344CB8AC3E}">
        <p14:creationId xmlns:p14="http://schemas.microsoft.com/office/powerpoint/2010/main" val="349060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9BFA52-0270-4240-AF41-5025755549D4}" type="datetimeFigureOut">
              <a:rPr lang="en-US" smtClean="0"/>
              <a:pPr/>
              <a:t>3/12/2025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9774B32-2693-49D0-B0C6-5CF10B9FD23C}" type="slidenum">
              <a:rPr lang="en-US" smtClean="0"/>
              <a:pPr/>
              <a:t>‹#›</a:t>
            </a:fld>
            <a:endParaRPr lang="en-US" dirty="0"/>
          </a:p>
        </p:txBody>
      </p:sp>
    </p:spTree>
    <p:extLst>
      <p:ext uri="{BB962C8B-B14F-4D97-AF65-F5344CB8AC3E}">
        <p14:creationId xmlns:p14="http://schemas.microsoft.com/office/powerpoint/2010/main" val="4020251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05309-78CA-4A6C-9032-C8F8E93A4B7F}" type="datetimeFigureOut">
              <a:rPr lang="en-US" smtClean="0"/>
              <a:pPr/>
              <a:t>3/12/2025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32A32C-180E-40AF-B262-73BBE10AE224}" type="slidenum">
              <a:rPr lang="en-US" smtClean="0"/>
              <a:pPr/>
              <a:t>‹#›</a:t>
            </a:fld>
            <a:endParaRPr lang="en-US" dirty="0"/>
          </a:p>
        </p:txBody>
      </p:sp>
    </p:spTree>
    <p:extLst>
      <p:ext uri="{BB962C8B-B14F-4D97-AF65-F5344CB8AC3E}">
        <p14:creationId xmlns:p14="http://schemas.microsoft.com/office/powerpoint/2010/main" val="3500472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36A2E0-86AC-48CF-8ECC-DDB744AA56F6}" type="datetimeFigureOut">
              <a:rPr lang="en-US" smtClean="0"/>
              <a:pPr/>
              <a:t>3/12/2025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A22178-3D16-467A-A7FC-61FD2DF5A5E0}" type="slidenum">
              <a:rPr lang="en-US" smtClean="0"/>
              <a:pPr/>
              <a:t>‹#›</a:t>
            </a:fld>
            <a:endParaRPr lang="en-US" dirty="0"/>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60256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E6F8E2A2-89A0-40C1-88A0-3219D75564F1}" type="datetimeFigureOut">
              <a:rPr lang="en-US" smtClean="0"/>
              <a:pPr/>
              <a:t>3/12/2025</a:t>
            </a:fld>
            <a:endParaRPr lang="en-US" dirty="0"/>
          </a:p>
        </p:txBody>
      </p:sp>
      <p:sp>
        <p:nvSpPr>
          <p:cNvPr id="6" name="Footer Placeholder 5"/>
          <p:cNvSpPr>
            <a:spLocks noGrp="1"/>
          </p:cNvSpPr>
          <p:nvPr>
            <p:ph type="ftr" sz="quarter" idx="11"/>
          </p:nvPr>
        </p:nvSpPr>
        <p:spPr>
          <a:xfrm>
            <a:off x="1437530" y="318641"/>
            <a:ext cx="3251553" cy="320931"/>
          </a:xfrm>
        </p:spPr>
        <p:txBody>
          <a:bodyPr/>
          <a:lstStyle/>
          <a:p>
            <a:endParaRPr lang="en-US" dirty="0"/>
          </a:p>
        </p:txBody>
      </p:sp>
      <p:sp>
        <p:nvSpPr>
          <p:cNvPr id="7" name="Slide Number Placeholder 6"/>
          <p:cNvSpPr>
            <a:spLocks noGrp="1"/>
          </p:cNvSpPr>
          <p:nvPr>
            <p:ph type="sldNum" sz="quarter" idx="12"/>
          </p:nvPr>
        </p:nvSpPr>
        <p:spPr/>
        <p:txBody>
          <a:bodyPr/>
          <a:lstStyle/>
          <a:p>
            <a:fld id="{4FC9786C-C17C-4A9B-9546-6A4BB8795D77}" type="slidenum">
              <a:rPr lang="en-US" smtClean="0"/>
              <a:pPr/>
              <a:t>‹#›</a:t>
            </a:fld>
            <a:endParaRPr lang="en-US" dirty="0"/>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29603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F36A2E0-86AC-48CF-8ECC-DDB744AA56F6}" type="datetimeFigureOut">
              <a:rPr lang="en-US" smtClean="0"/>
              <a:pPr/>
              <a:t>3/12/2025</a:t>
            </a:fld>
            <a:endParaRPr lang="en-US" dirty="0"/>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4DA22178-3D16-467A-A7FC-61FD2DF5A5E0}" type="slidenum">
              <a:rPr lang="en-US" smtClean="0"/>
              <a:pPr/>
              <a:t>‹#›</a:t>
            </a:fld>
            <a:endParaRPr lang="en-US" dirty="0"/>
          </a:p>
        </p:txBody>
      </p:sp>
    </p:spTree>
    <p:extLst>
      <p:ext uri="{BB962C8B-B14F-4D97-AF65-F5344CB8AC3E}">
        <p14:creationId xmlns:p14="http://schemas.microsoft.com/office/powerpoint/2010/main" val="3997891679"/>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customXml" Target="../ink/ink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file:///C:\Users\rjines\Desktop\Epinephrine%20Auto-Injector%20Legislation.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sv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www.health.ny.gov/environmental/outdoors/camps/operators.htm"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hyperlink" Target="http://www.wyomingco.net/237/Childrens-Camps"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sconnelly@wyomingcountyny.gov"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mailto:rstevens@wyomingcountyny.gov"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587457" y="381000"/>
            <a:ext cx="7772400" cy="1555750"/>
          </a:xfrm>
        </p:spPr>
        <p:txBody>
          <a:bodyPr anchorCtr="1">
            <a:noAutofit/>
          </a:bodyPr>
          <a:lstStyle/>
          <a:p>
            <a:pPr algn="ctr"/>
            <a:r>
              <a:rPr lang="en-US" sz="5400" dirty="0"/>
              <a:t>Children’s Camp Meeting 2025</a:t>
            </a:r>
          </a:p>
        </p:txBody>
      </p:sp>
      <p:sp>
        <p:nvSpPr>
          <p:cNvPr id="2051" name="Rectangle 3"/>
          <p:cNvSpPr>
            <a:spLocks noGrp="1" noChangeArrowheads="1"/>
          </p:cNvSpPr>
          <p:nvPr>
            <p:ph type="subTitle" idx="4294967295"/>
          </p:nvPr>
        </p:nvSpPr>
        <p:spPr>
          <a:xfrm>
            <a:off x="1047613" y="2058274"/>
            <a:ext cx="6638925" cy="1739900"/>
          </a:xfrm>
        </p:spPr>
        <p:txBody>
          <a:bodyPr>
            <a:noAutofit/>
          </a:bodyPr>
          <a:lstStyle/>
          <a:p>
            <a:pPr marL="0" indent="0" algn="ctr">
              <a:buFont typeface="Arial" charset="0"/>
              <a:buNone/>
            </a:pPr>
            <a:endParaRPr lang="en-US" sz="3200" dirty="0"/>
          </a:p>
          <a:p>
            <a:pPr marL="0" indent="0" algn="ctr">
              <a:buFont typeface="Arial" charset="0"/>
              <a:buNone/>
            </a:pPr>
            <a:r>
              <a:rPr lang="en-US" sz="3200" dirty="0"/>
              <a:t>Wyoming County Environmental Health Department</a:t>
            </a:r>
            <a:endParaRPr lang="en-US" sz="2400" dirty="0"/>
          </a:p>
          <a:p>
            <a:pPr marL="0" indent="0" algn="ctr">
              <a:buFont typeface="Arial" charset="0"/>
              <a:buNone/>
            </a:pPr>
            <a:r>
              <a:rPr lang="en-US" sz="2400" dirty="0"/>
              <a:t>5362A Mungers Mill Road</a:t>
            </a:r>
          </a:p>
          <a:p>
            <a:pPr marL="0" indent="0" algn="ctr">
              <a:buFont typeface="Arial" charset="0"/>
              <a:buNone/>
            </a:pPr>
            <a:r>
              <a:rPr lang="en-US" sz="2400" dirty="0"/>
              <a:t>Silver Springs NY, 14550</a:t>
            </a:r>
          </a:p>
          <a:p>
            <a:pPr marL="0" indent="0" algn="ctr">
              <a:buFont typeface="Arial" charset="0"/>
              <a:buNone/>
            </a:pPr>
            <a:r>
              <a:rPr lang="en-US" sz="2400" dirty="0"/>
              <a:t>585-786-8894</a:t>
            </a:r>
          </a:p>
        </p:txBody>
      </p:sp>
      <p:pic>
        <p:nvPicPr>
          <p:cNvPr id="3" name="Graphic 2" descr="Forest scene with solid fill">
            <a:extLst>
              <a:ext uri="{FF2B5EF4-FFF2-40B4-BE49-F238E27FC236}">
                <a16:creationId xmlns:a16="http://schemas.microsoft.com/office/drawing/2014/main" id="{64BEB4D4-F977-436B-B55E-44F515A45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536" y="3733800"/>
            <a:ext cx="2663852" cy="2663852"/>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70464"/>
          </a:xfrm>
        </p:spPr>
        <p:txBody>
          <a:bodyPr>
            <a:normAutofit/>
          </a:bodyPr>
          <a:lstStyle/>
          <a:p>
            <a:pPr algn="ctr"/>
            <a:r>
              <a:rPr lang="en-US" dirty="0"/>
              <a:t> New York state PROTECTION OF PEOPLE WITH SPECIAL NEEDS ACT </a:t>
            </a:r>
          </a:p>
        </p:txBody>
      </p:sp>
      <p:sp>
        <p:nvSpPr>
          <p:cNvPr id="3" name="Content Placeholder 2"/>
          <p:cNvSpPr>
            <a:spLocks noGrp="1"/>
          </p:cNvSpPr>
          <p:nvPr>
            <p:ph idx="1"/>
          </p:nvPr>
        </p:nvSpPr>
        <p:spPr>
          <a:xfrm>
            <a:off x="533400" y="2133600"/>
            <a:ext cx="8229600" cy="3353117"/>
          </a:xfrm>
        </p:spPr>
        <p:txBody>
          <a:bodyPr>
            <a:normAutofit/>
          </a:bodyPr>
          <a:lstStyle/>
          <a:p>
            <a:r>
              <a:rPr lang="en-US" sz="2800" dirty="0"/>
              <a:t>The amendments apply to Children’s Camps with 20% or more campers that have a developmental disability. </a:t>
            </a:r>
          </a:p>
          <a:p>
            <a:r>
              <a:rPr lang="en-US" sz="2800" dirty="0"/>
              <a:t>Camp staff are required to obtain mandated    reporter training.</a:t>
            </a:r>
          </a:p>
          <a:p>
            <a:pPr marL="114300" indent="0">
              <a:buNone/>
            </a:pPr>
            <a:endParaRPr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a:t>Statewide Central Database Check</a:t>
            </a:r>
          </a:p>
        </p:txBody>
      </p:sp>
      <p:sp>
        <p:nvSpPr>
          <p:cNvPr id="3" name="Content Placeholder 2"/>
          <p:cNvSpPr>
            <a:spLocks noGrp="1"/>
          </p:cNvSpPr>
          <p:nvPr>
            <p:ph idx="1"/>
          </p:nvPr>
        </p:nvSpPr>
        <p:spPr/>
        <p:txBody>
          <a:bodyPr>
            <a:normAutofit fontScale="92500" lnSpcReduction="20000"/>
          </a:bodyPr>
          <a:lstStyle/>
          <a:p>
            <a:r>
              <a:rPr lang="en-US" sz="2800" b="1" dirty="0">
                <a:solidFill>
                  <a:srgbClr val="FF0000"/>
                </a:solidFill>
              </a:rPr>
              <a:t>Print legibly! </a:t>
            </a:r>
          </a:p>
          <a:p>
            <a:r>
              <a:rPr lang="en-US" sz="2800" b="1" dirty="0"/>
              <a:t>Include a </a:t>
            </a:r>
            <a:r>
              <a:rPr lang="en-US" sz="2800" b="1" dirty="0">
                <a:solidFill>
                  <a:srgbClr val="FF0000"/>
                </a:solidFill>
              </a:rPr>
              <a:t>MONTH</a:t>
            </a:r>
            <a:r>
              <a:rPr lang="en-US" sz="2800" b="1" dirty="0"/>
              <a:t> and year for residency records. Our office cannot fill in the blanks.</a:t>
            </a:r>
          </a:p>
          <a:p>
            <a:r>
              <a:rPr lang="en-US" sz="2800" dirty="0"/>
              <a:t>Get these forms to our office early.</a:t>
            </a:r>
          </a:p>
          <a:p>
            <a:r>
              <a:rPr lang="en-US" sz="2800" dirty="0"/>
              <a:t>Multiple submissions? (Director / Assistant Director).</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0" name="Rectangle 4"/>
          <p:cNvSpPr>
            <a:spLocks noGrp="1" noChangeArrowheads="1"/>
          </p:cNvSpPr>
          <p:nvPr>
            <p:ph type="title" idx="4294967295"/>
          </p:nvPr>
        </p:nvSpPr>
        <p:spPr>
          <a:xfrm>
            <a:off x="0" y="228600"/>
            <a:ext cx="8540750" cy="1143000"/>
          </a:xfrm>
        </p:spPr>
        <p:txBody>
          <a:bodyPr anchorCtr="1"/>
          <a:lstStyle/>
          <a:p>
            <a:r>
              <a:rPr lang="en-US" sz="5400" dirty="0"/>
              <a:t>Water Supply</a:t>
            </a:r>
            <a:r>
              <a:rPr lang="en-US" dirty="0"/>
              <a:t>	</a:t>
            </a:r>
          </a:p>
        </p:txBody>
      </p:sp>
      <p:sp>
        <p:nvSpPr>
          <p:cNvPr id="167941" name="Rectangle 5"/>
          <p:cNvSpPr>
            <a:spLocks noGrp="1" noChangeArrowheads="1"/>
          </p:cNvSpPr>
          <p:nvPr>
            <p:ph type="body" sz="half" idx="4294967295"/>
          </p:nvPr>
        </p:nvSpPr>
        <p:spPr>
          <a:xfrm>
            <a:off x="419100" y="1295400"/>
            <a:ext cx="8305800" cy="4953000"/>
          </a:xfrm>
        </p:spPr>
        <p:txBody>
          <a:bodyPr>
            <a:normAutofit/>
          </a:bodyPr>
          <a:lstStyle/>
          <a:p>
            <a:r>
              <a:rPr lang="en-US" sz="2800" dirty="0"/>
              <a:t>Start up procedures.</a:t>
            </a:r>
          </a:p>
          <a:p>
            <a:r>
              <a:rPr lang="en-US" sz="2800" dirty="0"/>
              <a:t>Water samples collected minimum </a:t>
            </a:r>
            <a:r>
              <a:rPr lang="en-US" sz="2800" b="1" dirty="0"/>
              <a:t>15 days prior to      camp. </a:t>
            </a:r>
            <a:r>
              <a:rPr lang="en-US" sz="2800" dirty="0"/>
              <a:t>Call to schedule with our office.</a:t>
            </a:r>
          </a:p>
          <a:p>
            <a:r>
              <a:rPr lang="en-US" sz="2800" dirty="0"/>
              <a:t>Documentation of chlorine testing on the operation report to be done by a responsible person every day. </a:t>
            </a:r>
          </a:p>
          <a:p>
            <a:r>
              <a:rPr lang="en-US" sz="2800" dirty="0"/>
              <a:t>Operation report submitted to this office by the 10</a:t>
            </a:r>
            <a:r>
              <a:rPr lang="en-US" sz="2800" baseline="30000" dirty="0"/>
              <a:t>th</a:t>
            </a:r>
            <a:r>
              <a:rPr lang="en-US" sz="2800" dirty="0"/>
              <a:t> day of the following month. </a:t>
            </a:r>
          </a:p>
          <a:p>
            <a:r>
              <a:rPr lang="en-US" sz="2800" dirty="0">
                <a:solidFill>
                  <a:srgbClr val="002060"/>
                </a:solidFill>
              </a:rPr>
              <a:t>Call our office with potential problems.</a:t>
            </a:r>
          </a:p>
        </p:txBody>
      </p:sp>
      <p:pic>
        <p:nvPicPr>
          <p:cNvPr id="2051" name="Picture 3" descr="C:\Users\rjines\AppData\Local\Microsoft\Windows\INetCache\IE\2SN9MQQN\faucet-dripping[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228600"/>
            <a:ext cx="1143000" cy="17124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Rectangle 2"/>
          <p:cNvSpPr>
            <a:spLocks noGrp="1" noChangeArrowheads="1"/>
          </p:cNvSpPr>
          <p:nvPr>
            <p:ph type="title" idx="4294967295"/>
          </p:nvPr>
        </p:nvSpPr>
        <p:spPr>
          <a:xfrm>
            <a:off x="0" y="228600"/>
            <a:ext cx="8540750" cy="1143000"/>
          </a:xfrm>
        </p:spPr>
        <p:txBody>
          <a:bodyPr anchorCtr="1">
            <a:normAutofit fontScale="90000"/>
          </a:bodyPr>
          <a:lstStyle/>
          <a:p>
            <a:r>
              <a:rPr lang="en-US" sz="5400" dirty="0"/>
              <a:t>Water Supply Continued</a:t>
            </a:r>
          </a:p>
        </p:txBody>
      </p:sp>
      <p:sp>
        <p:nvSpPr>
          <p:cNvPr id="324611" name="Rectangle 3"/>
          <p:cNvSpPr>
            <a:spLocks noGrp="1" noChangeArrowheads="1"/>
          </p:cNvSpPr>
          <p:nvPr>
            <p:ph type="body" idx="4294967295"/>
          </p:nvPr>
        </p:nvSpPr>
        <p:spPr>
          <a:xfrm>
            <a:off x="301625" y="990600"/>
            <a:ext cx="8540750" cy="4498975"/>
          </a:xfrm>
        </p:spPr>
        <p:txBody>
          <a:bodyPr/>
          <a:lstStyle/>
          <a:p>
            <a:endParaRPr lang="en-US" sz="2800" dirty="0"/>
          </a:p>
          <a:p>
            <a:r>
              <a:rPr lang="en-US" sz="2800" dirty="0"/>
              <a:t>Sampling – Health Department staff will be stopping in to collect bacteriological samples once a month during camp operation.</a:t>
            </a:r>
          </a:p>
          <a:p>
            <a:r>
              <a:rPr lang="en-US" sz="2800" dirty="0"/>
              <a:t>Please ensure you have adequate free chlorine residual at all times of operation.  Lack of free chlorine will put your camp on a boil water notice.</a:t>
            </a:r>
          </a:p>
          <a:p>
            <a:pPr>
              <a:buFont typeface="Arial" charset="0"/>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idx="4294967295"/>
          </p:nvPr>
        </p:nvSpPr>
        <p:spPr>
          <a:xfrm>
            <a:off x="0" y="228600"/>
            <a:ext cx="8540750" cy="1143000"/>
          </a:xfrm>
        </p:spPr>
        <p:txBody>
          <a:bodyPr anchorCtr="1">
            <a:normAutofit fontScale="90000"/>
          </a:bodyPr>
          <a:lstStyle/>
          <a:p>
            <a:pPr algn="ctr"/>
            <a:r>
              <a:rPr lang="en-US" sz="5400" dirty="0"/>
              <a:t>Inspections</a:t>
            </a:r>
            <a:br>
              <a:rPr lang="en-US" sz="5400" dirty="0"/>
            </a:br>
            <a:r>
              <a:rPr lang="en-US" sz="2800" u="sng" dirty="0"/>
              <a:t>Pre-operational and Operational</a:t>
            </a:r>
            <a:endParaRPr lang="en-US" sz="5400" u="sng" dirty="0"/>
          </a:p>
        </p:txBody>
      </p:sp>
      <p:sp>
        <p:nvSpPr>
          <p:cNvPr id="187395" name="Rectangle 3"/>
          <p:cNvSpPr>
            <a:spLocks noGrp="1" noChangeArrowheads="1"/>
          </p:cNvSpPr>
          <p:nvPr>
            <p:ph type="body" idx="4294967295"/>
          </p:nvPr>
        </p:nvSpPr>
        <p:spPr>
          <a:xfrm>
            <a:off x="301625" y="1524000"/>
            <a:ext cx="8540750" cy="4498975"/>
          </a:xfrm>
        </p:spPr>
        <p:txBody>
          <a:bodyPr>
            <a:normAutofit fontScale="92500" lnSpcReduction="10000"/>
          </a:bodyPr>
          <a:lstStyle/>
          <a:p>
            <a:r>
              <a:rPr lang="en-US" sz="2800" dirty="0"/>
              <a:t>One pre-operational inspection needed per facility. </a:t>
            </a:r>
          </a:p>
          <a:p>
            <a:r>
              <a:rPr lang="en-US" sz="2800" dirty="0"/>
              <a:t> The camp is responsible for scheduling the pre-operational inspection with our office.  Facility should be ready to operate at time of pre-op inspection.  </a:t>
            </a:r>
          </a:p>
          <a:p>
            <a:r>
              <a:rPr lang="en-US" sz="2800" dirty="0"/>
              <a:t>Operational inspections are unannounced – We need your dates of operation correctly listed on DOH 367</a:t>
            </a:r>
            <a:r>
              <a:rPr lang="en-US" sz="2800" dirty="0">
                <a:solidFill>
                  <a:srgbClr val="518152"/>
                </a:solidFill>
              </a:rPr>
              <a:t>.</a:t>
            </a:r>
          </a:p>
          <a:p>
            <a:pPr>
              <a:buFont typeface="Wingdings" panose="05000000000000000000" pitchFamily="2" charset="2"/>
              <a:buChar char="ü"/>
            </a:pPr>
            <a:endParaRPr lang="en-US" sz="2800" dirty="0">
              <a:solidFill>
                <a:srgbClr val="518152"/>
              </a:solidFill>
            </a:endParaRPr>
          </a:p>
          <a:p>
            <a:pPr marL="114300" indent="0">
              <a:buNone/>
            </a:pPr>
            <a:r>
              <a:rPr lang="en-US" sz="2400" dirty="0"/>
              <a:t>Important reminder – satisfactory water samples must be taken prior to camp operation.</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F467E5-7CFA-4EC0-BFC9-A40EBD7FACE9}"/>
              </a:ext>
            </a:extLst>
          </p:cNvPr>
          <p:cNvSpPr txBox="1"/>
          <p:nvPr/>
        </p:nvSpPr>
        <p:spPr>
          <a:xfrm>
            <a:off x="457200" y="2895600"/>
            <a:ext cx="8417689" cy="1446550"/>
          </a:xfrm>
          <a:prstGeom prst="rect">
            <a:avLst/>
          </a:prstGeom>
          <a:noFill/>
        </p:spPr>
        <p:txBody>
          <a:bodyPr wrap="none" rtlCol="0">
            <a:spAutoFit/>
          </a:bodyPr>
          <a:lstStyle/>
          <a:p>
            <a:r>
              <a:rPr lang="en-US" sz="8800" dirty="0"/>
              <a:t>Camp Operations</a:t>
            </a:r>
          </a:p>
        </p:txBody>
      </p:sp>
      <p:pic>
        <p:nvPicPr>
          <p:cNvPr id="4" name="Graphic 3" descr="Suburban scene with solid fill">
            <a:extLst>
              <a:ext uri="{FF2B5EF4-FFF2-40B4-BE49-F238E27FC236}">
                <a16:creationId xmlns:a16="http://schemas.microsoft.com/office/drawing/2014/main" id="{7053A9FD-A338-42C3-86BC-DA88CD7CCB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38400" y="953438"/>
            <a:ext cx="1751349" cy="1751349"/>
          </a:xfrm>
          <a:prstGeom prst="rect">
            <a:avLst/>
          </a:prstGeom>
        </p:spPr>
      </p:pic>
      <p:pic>
        <p:nvPicPr>
          <p:cNvPr id="6" name="Graphic 5" descr="Children with solid fill">
            <a:extLst>
              <a:ext uri="{FF2B5EF4-FFF2-40B4-BE49-F238E27FC236}">
                <a16:creationId xmlns:a16="http://schemas.microsoft.com/office/drawing/2014/main" id="{4DBB6427-BB39-47E3-A080-10BA93FCF69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43400" y="1735553"/>
            <a:ext cx="914400" cy="914400"/>
          </a:xfrm>
          <a:prstGeom prst="rect">
            <a:avLst/>
          </a:prstGeom>
        </p:spPr>
      </p:pic>
      <p:pic>
        <p:nvPicPr>
          <p:cNvPr id="8" name="Graphic 7" descr="Deciduous tree with solid fill">
            <a:extLst>
              <a:ext uri="{FF2B5EF4-FFF2-40B4-BE49-F238E27FC236}">
                <a16:creationId xmlns:a16="http://schemas.microsoft.com/office/drawing/2014/main" id="{43863AF2-71E7-429E-BF12-E3A1F5665BF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9600" y="381000"/>
            <a:ext cx="2208549" cy="2208549"/>
          </a:xfrm>
          <a:prstGeom prst="rect">
            <a:avLst/>
          </a:prstGeom>
        </p:spPr>
      </p:pic>
    </p:spTree>
    <p:extLst>
      <p:ext uri="{BB962C8B-B14F-4D97-AF65-F5344CB8AC3E}">
        <p14:creationId xmlns:p14="http://schemas.microsoft.com/office/powerpoint/2010/main" val="1505156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1443491" y="961243"/>
            <a:ext cx="6571343" cy="1049235"/>
          </a:xfrm>
        </p:spPr>
        <p:txBody>
          <a:bodyPr anchorCtr="1">
            <a:normAutofit fontScale="90000"/>
          </a:bodyPr>
          <a:lstStyle/>
          <a:p>
            <a:r>
              <a:rPr lang="en-US" sz="5400" dirty="0"/>
              <a:t>Camper Supervision</a:t>
            </a:r>
          </a:p>
        </p:txBody>
      </p:sp>
      <p:sp>
        <p:nvSpPr>
          <p:cNvPr id="174083" name="Rectangle 3"/>
          <p:cNvSpPr>
            <a:spLocks noGrp="1" noChangeArrowheads="1"/>
          </p:cNvSpPr>
          <p:nvPr>
            <p:ph idx="1"/>
          </p:nvPr>
        </p:nvSpPr>
        <p:spPr/>
        <p:txBody>
          <a:bodyPr>
            <a:normAutofit fontScale="92500" lnSpcReduction="10000"/>
          </a:bodyPr>
          <a:lstStyle/>
          <a:p>
            <a:r>
              <a:rPr lang="en-US" sz="2400" dirty="0"/>
              <a:t>Methods sited in safety plan.</a:t>
            </a:r>
          </a:p>
          <a:p>
            <a:r>
              <a:rPr lang="en-US" sz="2400" dirty="0"/>
              <a:t>Ratios met for Day or Overnight Camp appropriate for various age ranges and activities. </a:t>
            </a:r>
          </a:p>
          <a:p>
            <a:r>
              <a:rPr lang="en-US" sz="2400" dirty="0">
                <a:solidFill>
                  <a:srgbClr val="FF0000"/>
                </a:solidFill>
              </a:rPr>
              <a:t>Visual or verbal communications capabilities between camper and counselor during activities. A method for accounting for camper’s whereabouts at all times.</a:t>
            </a:r>
          </a:p>
          <a:p>
            <a:r>
              <a:rPr lang="en-US" sz="2400" dirty="0"/>
              <a:t>Appropriate counselor ages: 18 years old for overnight camps, 16 years old for day camps.</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EF5F5F-E7AD-46A5-8A6E-8F03D26AE6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914399"/>
            <a:ext cx="3053443" cy="5029201"/>
          </a:xfrm>
          <a:prstGeom prst="rect">
            <a:avLst/>
          </a:prstGeom>
        </p:spPr>
      </p:pic>
      <p:sp>
        <p:nvSpPr>
          <p:cNvPr id="529410" name="Rectangle 2"/>
          <p:cNvSpPr>
            <a:spLocks noGrp="1" noRot="1" noChangeArrowheads="1"/>
          </p:cNvSpPr>
          <p:nvPr>
            <p:ph type="title" idx="4294967295"/>
          </p:nvPr>
        </p:nvSpPr>
        <p:spPr>
          <a:xfrm>
            <a:off x="0" y="228600"/>
            <a:ext cx="8070850" cy="952500"/>
          </a:xfrm>
        </p:spPr>
        <p:txBody>
          <a:bodyPr/>
          <a:lstStyle/>
          <a:p>
            <a:pPr algn="ctr"/>
            <a:r>
              <a:rPr lang="en-US" sz="5400" dirty="0"/>
              <a:t>Medical</a:t>
            </a:r>
          </a:p>
        </p:txBody>
      </p:sp>
      <p:sp>
        <p:nvSpPr>
          <p:cNvPr id="529411" name="Rectangle 3"/>
          <p:cNvSpPr>
            <a:spLocks noGrp="1" noRot="1" noChangeArrowheads="1"/>
          </p:cNvSpPr>
          <p:nvPr>
            <p:ph idx="4294967295"/>
          </p:nvPr>
        </p:nvSpPr>
        <p:spPr>
          <a:xfrm>
            <a:off x="0" y="1343025"/>
            <a:ext cx="8686800" cy="5029200"/>
          </a:xfrm>
        </p:spPr>
        <p:txBody>
          <a:bodyPr>
            <a:normAutofit/>
          </a:bodyPr>
          <a:lstStyle/>
          <a:p>
            <a:pPr>
              <a:lnSpc>
                <a:spcPct val="90000"/>
              </a:lnSpc>
            </a:pPr>
            <a:r>
              <a:rPr lang="en-US" sz="2800" dirty="0"/>
              <a:t>Staff Qualifications Proper NYS Licensure</a:t>
            </a:r>
          </a:p>
          <a:p>
            <a:pPr>
              <a:lnSpc>
                <a:spcPct val="90000"/>
              </a:lnSpc>
            </a:pPr>
            <a:r>
              <a:rPr lang="en-US" sz="2800" dirty="0"/>
              <a:t>Medication Administration</a:t>
            </a:r>
          </a:p>
          <a:p>
            <a:pPr>
              <a:lnSpc>
                <a:spcPct val="90000"/>
              </a:lnSpc>
            </a:pPr>
            <a:r>
              <a:rPr lang="en-US" sz="2800" dirty="0"/>
              <a:t>Medication Storage</a:t>
            </a:r>
          </a:p>
          <a:p>
            <a:pPr>
              <a:lnSpc>
                <a:spcPct val="90000"/>
              </a:lnSpc>
            </a:pPr>
            <a:r>
              <a:rPr lang="en-US" sz="2800" dirty="0"/>
              <a:t>Pre camp screening/check in </a:t>
            </a:r>
          </a:p>
          <a:p>
            <a:pPr>
              <a:lnSpc>
                <a:spcPct val="90000"/>
              </a:lnSpc>
            </a:pPr>
            <a:r>
              <a:rPr lang="en-US" sz="2800" dirty="0"/>
              <a:t>Documentation</a:t>
            </a:r>
          </a:p>
          <a:p>
            <a:pPr>
              <a:lnSpc>
                <a:spcPct val="90000"/>
              </a:lnSpc>
            </a:pPr>
            <a:r>
              <a:rPr lang="en-US" sz="2800" dirty="0"/>
              <a:t>Reporting Requirements</a:t>
            </a:r>
          </a:p>
          <a:p>
            <a:pPr>
              <a:lnSpc>
                <a:spcPct val="90000"/>
              </a:lnSpc>
            </a:pPr>
            <a:r>
              <a:rPr lang="en-US" sz="2800" dirty="0"/>
              <a:t>Illness Injury Reportable poster</a:t>
            </a:r>
          </a:p>
          <a:p>
            <a:pPr>
              <a:lnSpc>
                <a:spcPct val="90000"/>
              </a:lnSpc>
              <a:buFont typeface="Arial" charset="0"/>
              <a:buNone/>
            </a:pPr>
            <a:endParaRPr lang="en-US" sz="2800" b="1" dirty="0"/>
          </a:p>
          <a:p>
            <a:pPr>
              <a:lnSpc>
                <a:spcPct val="90000"/>
              </a:lnSpc>
              <a:buFont typeface="Arial" charset="0"/>
              <a:buNone/>
            </a:pPr>
            <a:endParaRPr lang="en-US" b="1" dirty="0">
              <a:solidFill>
                <a:srgbClr val="00B0F0"/>
              </a:solidFill>
            </a:endParaRPr>
          </a:p>
          <a:p>
            <a:pPr>
              <a:lnSpc>
                <a:spcPct val="90000"/>
              </a:lnSpc>
              <a:buFont typeface="Arial" charset="0"/>
              <a:buNone/>
            </a:pPr>
            <a:endParaRPr lang="en-US" b="1" dirty="0"/>
          </a:p>
        </p:txBody>
      </p:sp>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17C5F9F0-B0FC-4802-BC26-FBEBEB4655DD}"/>
                  </a:ext>
                </a:extLst>
              </p14:cNvPr>
              <p14:cNvContentPartPr/>
              <p14:nvPr/>
            </p14:nvContentPartPr>
            <p14:xfrm>
              <a:off x="6512139" y="6696372"/>
              <a:ext cx="41760" cy="162000"/>
            </p14:xfrm>
          </p:contentPart>
        </mc:Choice>
        <mc:Fallback xmlns="">
          <p:pic>
            <p:nvPicPr>
              <p:cNvPr id="6" name="Ink 5">
                <a:extLst>
                  <a:ext uri="{FF2B5EF4-FFF2-40B4-BE49-F238E27FC236}">
                    <a16:creationId xmlns:a16="http://schemas.microsoft.com/office/drawing/2014/main" id="{17C5F9F0-B0FC-4802-BC26-FBEBEB4655DD}"/>
                  </a:ext>
                </a:extLst>
              </p:cNvPr>
              <p:cNvPicPr/>
              <p:nvPr/>
            </p:nvPicPr>
            <p:blipFill>
              <a:blip r:embed="rId5"/>
              <a:stretch>
                <a:fillRect/>
              </a:stretch>
            </p:blipFill>
            <p:spPr>
              <a:xfrm>
                <a:off x="6503139" y="6687732"/>
                <a:ext cx="59400" cy="179640"/>
              </a:xfrm>
              <a:prstGeom prst="rect">
                <a:avLst/>
              </a:prstGeom>
            </p:spPr>
          </p:pic>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25E80-4E5A-4257-9D77-5646445E3F81}"/>
              </a:ext>
            </a:extLst>
          </p:cNvPr>
          <p:cNvSpPr>
            <a:spLocks noGrp="1"/>
          </p:cNvSpPr>
          <p:nvPr>
            <p:ph type="title"/>
          </p:nvPr>
        </p:nvSpPr>
        <p:spPr>
          <a:xfrm>
            <a:off x="1219199" y="804520"/>
            <a:ext cx="7162801" cy="1049235"/>
          </a:xfrm>
        </p:spPr>
        <p:txBody>
          <a:bodyPr/>
          <a:lstStyle/>
          <a:p>
            <a:pPr algn="ctr"/>
            <a:r>
              <a:rPr lang="en-US" dirty="0"/>
              <a:t>Health Director Qualifications</a:t>
            </a:r>
          </a:p>
        </p:txBody>
      </p:sp>
      <p:sp>
        <p:nvSpPr>
          <p:cNvPr id="3" name="Content Placeholder 2">
            <a:extLst>
              <a:ext uri="{FF2B5EF4-FFF2-40B4-BE49-F238E27FC236}">
                <a16:creationId xmlns:a16="http://schemas.microsoft.com/office/drawing/2014/main" id="{90FAAFFB-BCC1-46A4-AEB9-8BC13BACF97F}"/>
              </a:ext>
            </a:extLst>
          </p:cNvPr>
          <p:cNvSpPr>
            <a:spLocks noGrp="1"/>
          </p:cNvSpPr>
          <p:nvPr>
            <p:ph idx="1"/>
          </p:nvPr>
        </p:nvSpPr>
        <p:spPr/>
        <p:txBody>
          <a:bodyPr/>
          <a:lstStyle/>
          <a:p>
            <a:r>
              <a:rPr lang="en-US" dirty="0"/>
              <a:t>Physician, nurse practitioner, physician assistant, registered nurse, licensed practical nurse, EMT.</a:t>
            </a:r>
          </a:p>
          <a:p>
            <a:r>
              <a:rPr lang="en-US" dirty="0"/>
              <a:t>First Aid and CPR certifications.</a:t>
            </a:r>
          </a:p>
          <a:p>
            <a:r>
              <a:rPr lang="en-US" dirty="0"/>
              <a:t>Overnight Camps must be located on site.</a:t>
            </a:r>
          </a:p>
          <a:p>
            <a:r>
              <a:rPr lang="en-US" dirty="0"/>
              <a:t>Day Camps- may be located off-site with an on-site designee.</a:t>
            </a:r>
          </a:p>
          <a:p>
            <a:r>
              <a:rPr lang="en-US" dirty="0"/>
              <a:t>Must be available to respond as specified in the Safety Plan.</a:t>
            </a:r>
          </a:p>
        </p:txBody>
      </p:sp>
    </p:spTree>
    <p:extLst>
      <p:ext uri="{BB962C8B-B14F-4D97-AF65-F5344CB8AC3E}">
        <p14:creationId xmlns:p14="http://schemas.microsoft.com/office/powerpoint/2010/main" val="3671950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37D70-2162-4264-8130-D8861FA0B459}"/>
              </a:ext>
            </a:extLst>
          </p:cNvPr>
          <p:cNvSpPr>
            <a:spLocks noGrp="1"/>
          </p:cNvSpPr>
          <p:nvPr>
            <p:ph type="title"/>
          </p:nvPr>
        </p:nvSpPr>
        <p:spPr/>
        <p:txBody>
          <a:bodyPr/>
          <a:lstStyle/>
          <a:p>
            <a:pPr algn="ctr"/>
            <a:r>
              <a:rPr lang="en-US" dirty="0"/>
              <a:t>Camp Health Director</a:t>
            </a:r>
            <a:br>
              <a:rPr lang="en-US" dirty="0"/>
            </a:br>
            <a:r>
              <a:rPr lang="en-US" dirty="0"/>
              <a:t>Responsible for</a:t>
            </a:r>
          </a:p>
        </p:txBody>
      </p:sp>
      <p:sp>
        <p:nvSpPr>
          <p:cNvPr id="3" name="Content Placeholder 2">
            <a:extLst>
              <a:ext uri="{FF2B5EF4-FFF2-40B4-BE49-F238E27FC236}">
                <a16:creationId xmlns:a16="http://schemas.microsoft.com/office/drawing/2014/main" id="{2033BB51-0FE3-4138-8C14-0B3CBD3D9C58}"/>
              </a:ext>
            </a:extLst>
          </p:cNvPr>
          <p:cNvSpPr>
            <a:spLocks noGrp="1"/>
          </p:cNvSpPr>
          <p:nvPr>
            <p:ph idx="1"/>
          </p:nvPr>
        </p:nvSpPr>
        <p:spPr/>
        <p:txBody>
          <a:bodyPr>
            <a:normAutofit fontScale="85000" lnSpcReduction="10000"/>
          </a:bodyPr>
          <a:lstStyle/>
          <a:p>
            <a:r>
              <a:rPr lang="en-US" sz="2800" dirty="0"/>
              <a:t>Maintaining Camper’s confidential medical history.</a:t>
            </a:r>
          </a:p>
          <a:p>
            <a:r>
              <a:rPr lang="en-US" sz="2800" dirty="0"/>
              <a:t>Overseeing initial health screening of campers and daily health surveillance of camp occupants. </a:t>
            </a:r>
          </a:p>
          <a:p>
            <a:r>
              <a:rPr lang="en-US" sz="2800" dirty="0"/>
              <a:t>Handling health emergencies and injuries.</a:t>
            </a:r>
          </a:p>
          <a:p>
            <a:r>
              <a:rPr lang="en-US" sz="2800" dirty="0"/>
              <a:t>Maintaining camp’s daily medical log.</a:t>
            </a:r>
          </a:p>
          <a:p>
            <a:r>
              <a:rPr lang="en-US" sz="2800" dirty="0"/>
              <a:t>Submitting required Incident Reports to the LHD within 24 hours. </a:t>
            </a:r>
          </a:p>
        </p:txBody>
      </p:sp>
    </p:spTree>
    <p:extLst>
      <p:ext uri="{BB962C8B-B14F-4D97-AF65-F5344CB8AC3E}">
        <p14:creationId xmlns:p14="http://schemas.microsoft.com/office/powerpoint/2010/main" val="3454945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Introductions:</a:t>
            </a:r>
            <a:r>
              <a:rPr lang="en-US" dirty="0"/>
              <a:t>	</a:t>
            </a:r>
          </a:p>
        </p:txBody>
      </p:sp>
      <p:sp>
        <p:nvSpPr>
          <p:cNvPr id="3" name="Content Placeholder 2"/>
          <p:cNvSpPr>
            <a:spLocks noGrp="1"/>
          </p:cNvSpPr>
          <p:nvPr>
            <p:ph idx="1"/>
          </p:nvPr>
        </p:nvSpPr>
        <p:spPr>
          <a:xfrm>
            <a:off x="1129166" y="2057400"/>
            <a:ext cx="7243309" cy="3789946"/>
          </a:xfrm>
        </p:spPr>
        <p:txBody>
          <a:bodyPr>
            <a:normAutofit/>
          </a:bodyPr>
          <a:lstStyle/>
          <a:p>
            <a:r>
              <a:rPr lang="en-US" sz="1400" dirty="0"/>
              <a:t>Rob Jines- Director of Environmental Health</a:t>
            </a:r>
          </a:p>
          <a:p>
            <a:r>
              <a:rPr lang="en-US" sz="1400" dirty="0"/>
              <a:t>Shelley Connelly – Senior Account Clerk</a:t>
            </a:r>
          </a:p>
          <a:p>
            <a:r>
              <a:rPr lang="en-US" sz="1400" dirty="0"/>
              <a:t>Andy Meyer –  Public Health Program Coordinator/Deputy Director of Environmental Health </a:t>
            </a:r>
          </a:p>
          <a:p>
            <a:r>
              <a:rPr lang="en-US" sz="1400" dirty="0"/>
              <a:t>Rick Stevens – Public Health Sanitarian</a:t>
            </a:r>
          </a:p>
          <a:p>
            <a:r>
              <a:rPr lang="en-US" sz="1400" dirty="0"/>
              <a:t>Ryan Hamilton – Public Health Technician</a:t>
            </a:r>
          </a:p>
          <a:p>
            <a:r>
              <a:rPr lang="en-US" sz="1400" dirty="0"/>
              <a:t>David </a:t>
            </a:r>
            <a:r>
              <a:rPr lang="en-US" sz="1400" dirty="0" err="1"/>
              <a:t>Parfitt</a:t>
            </a:r>
            <a:r>
              <a:rPr lang="en-US" sz="1400" dirty="0"/>
              <a:t> - Public Health Technician</a:t>
            </a:r>
          </a:p>
          <a:p>
            <a:r>
              <a:rPr lang="en-US" sz="1400" dirty="0"/>
              <a:t>Erik Von Sanden – Public Health Technician</a:t>
            </a:r>
          </a:p>
          <a:p>
            <a:r>
              <a:rPr lang="en-US" sz="1400" dirty="0"/>
              <a:t>Chris Eddy - Public Health Technician</a:t>
            </a:r>
          </a:p>
          <a:p>
            <a:pPr marL="114300" indent="0">
              <a:buNone/>
            </a:pPr>
            <a:endParaRPr lang="en-US" sz="1400" dirty="0"/>
          </a:p>
          <a:p>
            <a:r>
              <a:rPr lang="en-US" sz="1400" dirty="0"/>
              <a:t>Nate Hall – Environmental Health Field Coordinator NYSDOH</a:t>
            </a:r>
          </a:p>
        </p:txBody>
      </p:sp>
    </p:spTree>
    <p:extLst>
      <p:ext uri="{BB962C8B-B14F-4D97-AF65-F5344CB8AC3E}">
        <p14:creationId xmlns:p14="http://schemas.microsoft.com/office/powerpoint/2010/main" val="835470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3" name="Rectangle 3"/>
          <p:cNvSpPr>
            <a:spLocks noGrp="1" noRot="1" noChangeArrowheads="1"/>
          </p:cNvSpPr>
          <p:nvPr>
            <p:ph idx="4294967295"/>
          </p:nvPr>
        </p:nvSpPr>
        <p:spPr>
          <a:xfrm>
            <a:off x="457200" y="1600200"/>
            <a:ext cx="8229600" cy="4525963"/>
          </a:xfrm>
        </p:spPr>
        <p:txBody>
          <a:bodyPr>
            <a:normAutofit/>
          </a:bodyPr>
          <a:lstStyle/>
          <a:p>
            <a:r>
              <a:rPr lang="en-US" sz="2800" dirty="0"/>
              <a:t>During business hours 585-786-8894</a:t>
            </a:r>
          </a:p>
          <a:p>
            <a:r>
              <a:rPr lang="en-US" sz="2800" dirty="0"/>
              <a:t>Fax 585-786-8167</a:t>
            </a:r>
          </a:p>
          <a:p>
            <a:r>
              <a:rPr lang="en-US" sz="2800" dirty="0"/>
              <a:t>After Hours and Weekends.</a:t>
            </a:r>
          </a:p>
          <a:p>
            <a:pPr lvl="1"/>
            <a:r>
              <a:rPr lang="en-US" sz="2800" dirty="0"/>
              <a:t>Call 585-786-2233 (Hospital)</a:t>
            </a:r>
          </a:p>
          <a:p>
            <a:pPr lvl="1"/>
            <a:r>
              <a:rPr lang="en-US" sz="2800" dirty="0"/>
              <a:t>Tell them you have a camp issue for Environmental Health.</a:t>
            </a:r>
          </a:p>
          <a:p>
            <a:pPr lvl="1"/>
            <a:r>
              <a:rPr lang="en-US" sz="2800" dirty="0"/>
              <a:t>Wait for Rob to call you back.</a:t>
            </a:r>
          </a:p>
        </p:txBody>
      </p:sp>
      <p:sp>
        <p:nvSpPr>
          <p:cNvPr id="701442" name="Rectangle 2"/>
          <p:cNvSpPr>
            <a:spLocks noGrp="1" noRot="1" noChangeArrowheads="1"/>
          </p:cNvSpPr>
          <p:nvPr>
            <p:ph type="title" idx="4294967295"/>
          </p:nvPr>
        </p:nvSpPr>
        <p:spPr>
          <a:xfrm>
            <a:off x="228600" y="228600"/>
            <a:ext cx="8382000" cy="1143000"/>
          </a:xfrm>
        </p:spPr>
        <p:txBody>
          <a:bodyPr>
            <a:noAutofit/>
          </a:bodyPr>
          <a:lstStyle/>
          <a:p>
            <a:pPr algn="ctr"/>
            <a:r>
              <a:rPr lang="en-US" sz="4800" dirty="0"/>
              <a:t>How To Contact Our Office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490" y="360812"/>
            <a:ext cx="6571343" cy="1049235"/>
          </a:xfrm>
        </p:spPr>
        <p:txBody>
          <a:bodyPr>
            <a:normAutofit fontScale="90000"/>
          </a:bodyPr>
          <a:lstStyle/>
          <a:p>
            <a:pPr algn="ctr"/>
            <a:r>
              <a:rPr lang="en-US" sz="5400" dirty="0"/>
              <a:t>Additional Camper Medical Info</a:t>
            </a:r>
          </a:p>
        </p:txBody>
      </p:sp>
      <p:sp>
        <p:nvSpPr>
          <p:cNvPr id="3" name="Content Placeholder 2"/>
          <p:cNvSpPr>
            <a:spLocks noGrp="1"/>
          </p:cNvSpPr>
          <p:nvPr>
            <p:ph idx="1"/>
          </p:nvPr>
        </p:nvSpPr>
        <p:spPr/>
        <p:txBody>
          <a:bodyPr>
            <a:normAutofit fontScale="70000" lnSpcReduction="20000"/>
          </a:bodyPr>
          <a:lstStyle/>
          <a:p>
            <a:r>
              <a:rPr lang="en-US" sz="2800" dirty="0"/>
              <a:t>Children may carry and use sunscreen / insect repellent if a permission slip from a parent is on file at camp.</a:t>
            </a:r>
          </a:p>
          <a:p>
            <a:r>
              <a:rPr lang="en-US" sz="2800" dirty="0"/>
              <a:t>Amended PHL to allow children’s camps to access NYSIIS and CIR to obtain vaccination records. </a:t>
            </a:r>
          </a:p>
          <a:p>
            <a:r>
              <a:rPr lang="en-US" sz="2800" dirty="0"/>
              <a:t>Medication: Asthma inhalers, camper epi pens, and other emergency lifesaving medications prescribed to the camper may be carried by the camper.</a:t>
            </a:r>
          </a:p>
          <a:p>
            <a:r>
              <a:rPr lang="en-US" sz="2800" dirty="0">
                <a:hlinkClick r:id="rId3" action="ppaction://hlinkfile"/>
              </a:rPr>
              <a:t>Section 3000-c</a:t>
            </a:r>
            <a:r>
              <a:rPr lang="en-US" sz="2800" dirty="0"/>
              <a:t> Epi pen auto-injector Amendments Effective March 29, 2017.</a:t>
            </a:r>
          </a:p>
          <a:p>
            <a:pPr marL="0" indent="0">
              <a:buNone/>
            </a:pPr>
            <a:endParaRPr lang="en-US"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Rot="1" noChangeArrowheads="1"/>
          </p:cNvSpPr>
          <p:nvPr>
            <p:ph type="title"/>
          </p:nvPr>
        </p:nvSpPr>
        <p:spPr>
          <a:xfrm>
            <a:off x="1443490" y="430924"/>
            <a:ext cx="6571343" cy="1049235"/>
          </a:xfrm>
        </p:spPr>
        <p:txBody>
          <a:bodyPr>
            <a:normAutofit fontScale="90000"/>
          </a:bodyPr>
          <a:lstStyle/>
          <a:p>
            <a:pPr algn="ctr"/>
            <a:r>
              <a:rPr lang="en-US" sz="5400" dirty="0"/>
              <a:t>Potential Rabies Exposures</a:t>
            </a:r>
          </a:p>
        </p:txBody>
      </p:sp>
      <p:sp>
        <p:nvSpPr>
          <p:cNvPr id="524291" name="Rectangle 3"/>
          <p:cNvSpPr>
            <a:spLocks noGrp="1" noRot="1" noChangeArrowheads="1"/>
          </p:cNvSpPr>
          <p:nvPr>
            <p:ph idx="1"/>
          </p:nvPr>
        </p:nvSpPr>
        <p:spPr/>
        <p:txBody>
          <a:bodyPr>
            <a:normAutofit/>
          </a:bodyPr>
          <a:lstStyle/>
          <a:p>
            <a:pPr>
              <a:lnSpc>
                <a:spcPct val="90000"/>
              </a:lnSpc>
            </a:pPr>
            <a:r>
              <a:rPr lang="en-US" sz="2800" dirty="0"/>
              <a:t>Bats in camp</a:t>
            </a:r>
          </a:p>
          <a:p>
            <a:pPr>
              <a:lnSpc>
                <a:spcPct val="90000"/>
              </a:lnSpc>
            </a:pPr>
            <a:r>
              <a:rPr lang="en-US" sz="2800" dirty="0"/>
              <a:t>Wild animals </a:t>
            </a:r>
          </a:p>
          <a:p>
            <a:pPr>
              <a:lnSpc>
                <a:spcPct val="90000"/>
              </a:lnSpc>
            </a:pPr>
            <a:r>
              <a:rPr lang="en-US" sz="2800" dirty="0"/>
              <a:t>Camp “pets” need current rabies vaccination </a:t>
            </a:r>
          </a:p>
          <a:p>
            <a:pPr>
              <a:lnSpc>
                <a:spcPct val="90000"/>
              </a:lnSpc>
            </a:pPr>
            <a:r>
              <a:rPr lang="en-US" sz="2800" dirty="0"/>
              <a:t>Reporting exposures</a:t>
            </a:r>
          </a:p>
          <a:p>
            <a:pPr>
              <a:lnSpc>
                <a:spcPct val="90000"/>
              </a:lnSpc>
            </a:pPr>
            <a:r>
              <a:rPr lang="en-US" sz="2800" dirty="0"/>
              <a:t>DOH Form</a:t>
            </a:r>
          </a:p>
          <a:p>
            <a:pPr>
              <a:lnSpc>
                <a:spcPct val="90000"/>
              </a:lnSpc>
            </a:pPr>
            <a:r>
              <a:rPr lang="en-US" sz="2800" dirty="0"/>
              <a:t>Call us immediately</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3752" y="3581400"/>
            <a:ext cx="3300248" cy="2475186"/>
          </a:xfrm>
          <a:prstGeom prst="rect">
            <a:avLst/>
          </a:prstGeom>
        </p:spPr>
      </p:pic>
      <p:pic>
        <p:nvPicPr>
          <p:cNvPr id="3" name="Graphic 2" descr="Dog with solid fill">
            <a:extLst>
              <a:ext uri="{FF2B5EF4-FFF2-40B4-BE49-F238E27FC236}">
                <a16:creationId xmlns:a16="http://schemas.microsoft.com/office/drawing/2014/main" id="{530B4A07-0F90-4620-8ECD-0ADFDCBE36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29161" y="2133600"/>
            <a:ext cx="914400" cy="914400"/>
          </a:xfrm>
          <a:prstGeom prst="rect">
            <a:avLst/>
          </a:prstGeom>
        </p:spPr>
      </p:pic>
      <p:pic>
        <p:nvPicPr>
          <p:cNvPr id="5" name="Graphic 4" descr="Paw prints with solid fill">
            <a:extLst>
              <a:ext uri="{FF2B5EF4-FFF2-40B4-BE49-F238E27FC236}">
                <a16:creationId xmlns:a16="http://schemas.microsoft.com/office/drawing/2014/main" id="{3F0D3E6C-0B43-443D-AC94-D77711942A4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4800" y="6056586"/>
            <a:ext cx="914400" cy="9144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22" name="Rectangle 2"/>
          <p:cNvSpPr>
            <a:spLocks noGrp="1" noRot="1" noChangeArrowheads="1"/>
          </p:cNvSpPr>
          <p:nvPr>
            <p:ph type="title"/>
          </p:nvPr>
        </p:nvSpPr>
        <p:spPr>
          <a:xfrm>
            <a:off x="685800" y="252326"/>
            <a:ext cx="7772400" cy="762000"/>
          </a:xfrm>
        </p:spPr>
        <p:txBody>
          <a:bodyPr>
            <a:noAutofit/>
          </a:bodyPr>
          <a:lstStyle/>
          <a:p>
            <a:pPr algn="ctr"/>
            <a:r>
              <a:rPr lang="en-US" sz="5400" dirty="0"/>
              <a:t>Prevent Bat Exposures</a:t>
            </a:r>
          </a:p>
        </p:txBody>
      </p:sp>
      <p:sp>
        <p:nvSpPr>
          <p:cNvPr id="645123" name="Rectangle 3"/>
          <p:cNvSpPr>
            <a:spLocks noGrp="1" noRot="1" noChangeArrowheads="1"/>
          </p:cNvSpPr>
          <p:nvPr>
            <p:ph idx="1"/>
          </p:nvPr>
        </p:nvSpPr>
        <p:spPr>
          <a:xfrm>
            <a:off x="457200" y="1808773"/>
            <a:ext cx="8610600" cy="4800600"/>
          </a:xfrm>
        </p:spPr>
        <p:txBody>
          <a:bodyPr>
            <a:normAutofit/>
          </a:bodyPr>
          <a:lstStyle/>
          <a:p>
            <a:pPr>
              <a:lnSpc>
                <a:spcPct val="90000"/>
              </a:lnSpc>
              <a:spcBef>
                <a:spcPct val="10000"/>
              </a:spcBef>
              <a:spcAft>
                <a:spcPct val="10000"/>
              </a:spcAft>
            </a:pPr>
            <a:endParaRPr lang="en-US" dirty="0"/>
          </a:p>
          <a:p>
            <a:pPr>
              <a:lnSpc>
                <a:spcPct val="90000"/>
              </a:lnSpc>
              <a:spcBef>
                <a:spcPct val="10000"/>
              </a:spcBef>
              <a:spcAft>
                <a:spcPct val="10000"/>
              </a:spcAft>
            </a:pPr>
            <a:r>
              <a:rPr lang="en-US" sz="2800" b="1" dirty="0"/>
              <a:t>Capture/testing of bats in exposure incidents.</a:t>
            </a:r>
          </a:p>
          <a:p>
            <a:pPr>
              <a:lnSpc>
                <a:spcPct val="90000"/>
              </a:lnSpc>
              <a:spcBef>
                <a:spcPct val="10000"/>
              </a:spcBef>
              <a:spcAft>
                <a:spcPct val="10000"/>
              </a:spcAft>
            </a:pPr>
            <a:endParaRPr lang="en-US" sz="2800" dirty="0"/>
          </a:p>
          <a:p>
            <a:pPr>
              <a:lnSpc>
                <a:spcPct val="90000"/>
              </a:lnSpc>
              <a:spcBef>
                <a:spcPct val="10000"/>
              </a:spcBef>
              <a:spcAft>
                <a:spcPct val="10000"/>
              </a:spcAft>
            </a:pPr>
            <a:r>
              <a:rPr lang="en-US" sz="2800" dirty="0"/>
              <a:t>Staff and camper education.</a:t>
            </a:r>
          </a:p>
          <a:p>
            <a:pPr>
              <a:lnSpc>
                <a:spcPct val="90000"/>
              </a:lnSpc>
              <a:spcBef>
                <a:spcPct val="10000"/>
              </a:spcBef>
              <a:spcAft>
                <a:spcPct val="10000"/>
              </a:spcAft>
            </a:pPr>
            <a:r>
              <a:rPr lang="en-US" sz="2800" dirty="0"/>
              <a:t>Inspect for roosts and bat presence in sleeping   quarters and heavily trafficked day use areas.</a:t>
            </a:r>
          </a:p>
          <a:p>
            <a:pPr>
              <a:lnSpc>
                <a:spcPct val="90000"/>
              </a:lnSpc>
              <a:spcBef>
                <a:spcPct val="10000"/>
              </a:spcBef>
              <a:spcAft>
                <a:spcPct val="10000"/>
              </a:spcAft>
            </a:pPr>
            <a:r>
              <a:rPr lang="en-US" sz="2800" dirty="0"/>
              <a:t>Exclude bats from sleeping quarters.</a:t>
            </a:r>
          </a:p>
          <a:p>
            <a:pPr lvl="1">
              <a:lnSpc>
                <a:spcPct val="90000"/>
              </a:lnSpc>
              <a:spcBef>
                <a:spcPct val="10000"/>
              </a:spcBef>
              <a:spcAft>
                <a:spcPct val="10000"/>
              </a:spcAft>
            </a:pPr>
            <a:r>
              <a:rPr lang="en-US" sz="2800" dirty="0"/>
              <a:t>Structural modification</a:t>
            </a:r>
          </a:p>
          <a:p>
            <a:pPr lvl="1">
              <a:lnSpc>
                <a:spcPct val="90000"/>
              </a:lnSpc>
            </a:pPr>
            <a:r>
              <a:rPr lang="en-US" sz="2800" dirty="0"/>
              <a:t>Denial of re-entry</a:t>
            </a:r>
          </a:p>
          <a:p>
            <a:pPr lvl="1">
              <a:lnSpc>
                <a:spcPct val="90000"/>
              </a:lnSpc>
            </a:pPr>
            <a:endParaRPr lang="en-US" sz="2800" dirty="0"/>
          </a:p>
          <a:p>
            <a:pPr>
              <a:lnSpc>
                <a:spcPct val="90000"/>
              </a:lnSpc>
            </a:pPr>
            <a:endParaRPr lang="en-US" dirty="0"/>
          </a:p>
        </p:txBody>
      </p:sp>
      <p:pic>
        <p:nvPicPr>
          <p:cNvPr id="4" name="Picture 2" descr="C:\Users\rstevens\AppData\Local\Microsoft\Windows\INetCache\IE\UMK3BSTY\bat-1775692_640[1].png">
            <a:extLst>
              <a:ext uri="{FF2B5EF4-FFF2-40B4-BE49-F238E27FC236}">
                <a16:creationId xmlns:a16="http://schemas.microsoft.com/office/drawing/2014/main" id="{D6A1575D-73F7-4804-8F90-F13F7AEFB11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12640">
            <a:off x="194289" y="252326"/>
            <a:ext cx="1524000" cy="76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328" y="804520"/>
            <a:ext cx="6571343" cy="1049235"/>
          </a:xfrm>
        </p:spPr>
        <p:txBody>
          <a:bodyPr>
            <a:normAutofit fontScale="90000"/>
          </a:bodyPr>
          <a:lstStyle/>
          <a:p>
            <a:pPr algn="ctr"/>
            <a:r>
              <a:rPr lang="en-US" sz="5400" dirty="0"/>
              <a:t>Amusement Devices</a:t>
            </a:r>
          </a:p>
        </p:txBody>
      </p:sp>
      <p:sp>
        <p:nvSpPr>
          <p:cNvPr id="3" name="Content Placeholder 2"/>
          <p:cNvSpPr>
            <a:spLocks noGrp="1"/>
          </p:cNvSpPr>
          <p:nvPr>
            <p:ph idx="1"/>
          </p:nvPr>
        </p:nvSpPr>
        <p:spPr>
          <a:xfrm>
            <a:off x="762001" y="1853755"/>
            <a:ext cx="8153400" cy="4089845"/>
          </a:xfrm>
        </p:spPr>
        <p:txBody>
          <a:bodyPr>
            <a:normAutofit fontScale="55000" lnSpcReduction="20000"/>
          </a:bodyPr>
          <a:lstStyle/>
          <a:p>
            <a:pPr marL="114300" indent="0">
              <a:buNone/>
            </a:pPr>
            <a:endParaRPr lang="en-US" sz="2800" dirty="0"/>
          </a:p>
          <a:p>
            <a:r>
              <a:rPr lang="en-US" sz="5900" dirty="0"/>
              <a:t>Permit with Department of Labor.</a:t>
            </a:r>
          </a:p>
          <a:p>
            <a:r>
              <a:rPr lang="en-US" sz="5900" dirty="0"/>
              <a:t>Yearly certification by a third party on file.</a:t>
            </a:r>
          </a:p>
          <a:p>
            <a:r>
              <a:rPr lang="en-US" sz="5900" dirty="0"/>
              <a:t>Operation manual onsite.</a:t>
            </a:r>
          </a:p>
          <a:p>
            <a:r>
              <a:rPr lang="en-US" sz="5900" dirty="0"/>
              <a:t>Proof of insurance binder on file. </a:t>
            </a:r>
          </a:p>
          <a:p>
            <a:r>
              <a:rPr lang="en-US" sz="5900" dirty="0"/>
              <a:t>New Construction, get us involved to be sure requirements are met.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Pool Operation</a:t>
            </a:r>
          </a:p>
        </p:txBody>
      </p:sp>
      <p:sp>
        <p:nvSpPr>
          <p:cNvPr id="3" name="Content Placeholder 2"/>
          <p:cNvSpPr>
            <a:spLocks noGrp="1"/>
          </p:cNvSpPr>
          <p:nvPr>
            <p:ph idx="1"/>
          </p:nvPr>
        </p:nvSpPr>
        <p:spPr/>
        <p:txBody>
          <a:bodyPr>
            <a:normAutofit fontScale="85000" lnSpcReduction="20000"/>
          </a:bodyPr>
          <a:lstStyle/>
          <a:p>
            <a:r>
              <a:rPr lang="en-US" sz="2800" dirty="0"/>
              <a:t>Competent person in charge. </a:t>
            </a:r>
          </a:p>
          <a:p>
            <a:r>
              <a:rPr lang="en-US" sz="2800" dirty="0"/>
              <a:t>Chemical testing </a:t>
            </a:r>
            <a:r>
              <a:rPr lang="en-US" sz="2800" u="sng" dirty="0">
                <a:solidFill>
                  <a:srgbClr val="FF0000"/>
                </a:solidFill>
              </a:rPr>
              <a:t>prior</a:t>
            </a:r>
            <a:r>
              <a:rPr lang="en-US" sz="2800" dirty="0"/>
              <a:t> to use each day and often during use.</a:t>
            </a:r>
            <a:r>
              <a:rPr lang="en-US" sz="2800" dirty="0">
                <a:solidFill>
                  <a:srgbClr val="FFFF00"/>
                </a:solidFill>
              </a:rPr>
              <a:t> </a:t>
            </a:r>
            <a:r>
              <a:rPr lang="en-US" sz="2800" dirty="0">
                <a:solidFill>
                  <a:srgbClr val="0070C0"/>
                </a:solidFill>
              </a:rPr>
              <a:t>Give yourself correction time.</a:t>
            </a:r>
          </a:p>
          <a:p>
            <a:r>
              <a:rPr lang="en-US" sz="2800" dirty="0"/>
              <a:t>Safety plan complete.</a:t>
            </a:r>
          </a:p>
          <a:p>
            <a:r>
              <a:rPr lang="en-US" sz="2800" dirty="0"/>
              <a:t>Call with problems / need for assistance.</a:t>
            </a:r>
          </a:p>
          <a:p>
            <a:r>
              <a:rPr lang="en-US" sz="2800" dirty="0"/>
              <a:t>Operation reports kept up to date.</a:t>
            </a:r>
          </a:p>
          <a:p>
            <a:r>
              <a:rPr lang="en-US" sz="2800" dirty="0"/>
              <a:t>Daily inspections.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7463" y="4528700"/>
            <a:ext cx="2866537" cy="2316162"/>
          </a:xfrm>
          <a:prstGeom prst="rect">
            <a:avLst/>
          </a:prstGeom>
        </p:spPr>
      </p:pic>
      <p:pic>
        <p:nvPicPr>
          <p:cNvPr id="6" name="Graphic 5" descr="Fishbowl with solid fill">
            <a:extLst>
              <a:ext uri="{FF2B5EF4-FFF2-40B4-BE49-F238E27FC236}">
                <a16:creationId xmlns:a16="http://schemas.microsoft.com/office/drawing/2014/main" id="{1DE3F630-6185-4B08-980A-8207B8F26DE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8600" y="558355"/>
            <a:ext cx="1295400" cy="12954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idx="4294967295"/>
          </p:nvPr>
        </p:nvSpPr>
        <p:spPr>
          <a:xfrm>
            <a:off x="0" y="228600"/>
            <a:ext cx="8540750" cy="1143000"/>
          </a:xfrm>
        </p:spPr>
        <p:txBody>
          <a:bodyPr anchorCtr="1"/>
          <a:lstStyle/>
          <a:p>
            <a:r>
              <a:rPr lang="en-US" sz="4800" dirty="0"/>
              <a:t>Pool Staff Operation</a:t>
            </a:r>
          </a:p>
        </p:txBody>
      </p:sp>
      <p:sp>
        <p:nvSpPr>
          <p:cNvPr id="132099" name="Rectangle 3"/>
          <p:cNvSpPr>
            <a:spLocks noGrp="1" noChangeArrowheads="1"/>
          </p:cNvSpPr>
          <p:nvPr>
            <p:ph type="body" idx="4294967295"/>
          </p:nvPr>
        </p:nvSpPr>
        <p:spPr>
          <a:xfrm>
            <a:off x="301625" y="1179512"/>
            <a:ext cx="8540750" cy="4498975"/>
          </a:xfrm>
        </p:spPr>
        <p:txBody>
          <a:bodyPr>
            <a:normAutofit/>
          </a:bodyPr>
          <a:lstStyle/>
          <a:p>
            <a:r>
              <a:rPr lang="en-US" sz="2800" dirty="0"/>
              <a:t>Current Certifications listed on DOH 367a                  Must have PSI / WSI to assess swimming ability         listed on 367a.</a:t>
            </a:r>
          </a:p>
          <a:p>
            <a:r>
              <a:rPr lang="en-US" sz="2800" dirty="0"/>
              <a:t>Aquatics Director - Minimum Age requirement         (</a:t>
            </a:r>
            <a:r>
              <a:rPr lang="en-US" sz="2800" b="1" dirty="0"/>
              <a:t>21</a:t>
            </a:r>
            <a:r>
              <a:rPr lang="en-US" sz="2800" dirty="0"/>
              <a:t>) / Certifications listed on 367a.  Must have successfully completed a training course in lifeguard supervision and management.</a:t>
            </a:r>
          </a:p>
          <a:p>
            <a:r>
              <a:rPr lang="en-US" sz="2800" dirty="0"/>
              <a:t>Lifeguards </a:t>
            </a:r>
            <a:r>
              <a:rPr lang="en-US" sz="2800"/>
              <a:t>- </a:t>
            </a:r>
            <a:r>
              <a:rPr lang="en-US" sz="2800" dirty="0"/>
              <a:t>C</a:t>
            </a:r>
            <a:r>
              <a:rPr lang="en-US" sz="2800"/>
              <a:t>ertifications </a:t>
            </a:r>
            <a:r>
              <a:rPr lang="en-US" sz="2800" dirty="0"/>
              <a:t>and CPR up to date.</a:t>
            </a:r>
          </a:p>
          <a:p>
            <a:pPr marL="114300" indent="0">
              <a:buNone/>
            </a:pPr>
            <a:endParaRPr lang="en-US" sz="2800" i="1" u="sng"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a:t>Lifeguards</a:t>
            </a:r>
            <a:r>
              <a:rPr lang="en-US" dirty="0"/>
              <a:t>	</a:t>
            </a:r>
          </a:p>
        </p:txBody>
      </p:sp>
      <p:sp>
        <p:nvSpPr>
          <p:cNvPr id="3" name="Content Placeholder 2"/>
          <p:cNvSpPr>
            <a:spLocks noGrp="1"/>
          </p:cNvSpPr>
          <p:nvPr>
            <p:ph idx="1"/>
          </p:nvPr>
        </p:nvSpPr>
        <p:spPr>
          <a:xfrm>
            <a:off x="716983" y="1861638"/>
            <a:ext cx="7710034" cy="4018546"/>
          </a:xfrm>
          <a:ln>
            <a:noFill/>
          </a:ln>
        </p:spPr>
        <p:txBody>
          <a:bodyPr>
            <a:normAutofit lnSpcReduction="10000"/>
          </a:bodyPr>
          <a:lstStyle/>
          <a:p>
            <a:r>
              <a:rPr lang="en-US" sz="2800" b="1" dirty="0"/>
              <a:t>No Distractions </a:t>
            </a:r>
            <a:r>
              <a:rPr lang="en-US" sz="2800" dirty="0"/>
              <a:t>(cell phones, other staff, etc.)</a:t>
            </a:r>
          </a:p>
          <a:p>
            <a:r>
              <a:rPr lang="en-US" sz="2800" dirty="0"/>
              <a:t>Blind spots / Glare.</a:t>
            </a:r>
          </a:p>
          <a:p>
            <a:r>
              <a:rPr lang="en-US" sz="2800" dirty="0"/>
              <a:t>Other Duties.</a:t>
            </a:r>
          </a:p>
          <a:p>
            <a:r>
              <a:rPr lang="en-US" sz="2800" dirty="0"/>
              <a:t>Frequent in-services / training.</a:t>
            </a:r>
          </a:p>
          <a:p>
            <a:pPr marL="0" indent="0">
              <a:buNone/>
            </a:pPr>
            <a:endParaRPr lang="en-US" sz="2800" dirty="0"/>
          </a:p>
          <a:p>
            <a:r>
              <a:rPr lang="en-US" sz="2800" dirty="0"/>
              <a:t>No voluntary hyperventilating / extended breath holding.</a:t>
            </a:r>
          </a:p>
        </p:txBody>
      </p:sp>
      <p:pic>
        <p:nvPicPr>
          <p:cNvPr id="5" name="Graphic 4" descr="Sunglasses face outline with solid fill">
            <a:extLst>
              <a:ext uri="{FF2B5EF4-FFF2-40B4-BE49-F238E27FC236}">
                <a16:creationId xmlns:a16="http://schemas.microsoft.com/office/drawing/2014/main" id="{D09D3B21-AAE0-4B61-9526-C95BBEC817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14094" y="804520"/>
            <a:ext cx="914400" cy="914400"/>
          </a:xfrm>
          <a:prstGeom prst="rect">
            <a:avLst/>
          </a:prstGeom>
        </p:spPr>
      </p:pic>
    </p:spTree>
    <p:extLst>
      <p:ext uri="{BB962C8B-B14F-4D97-AF65-F5344CB8AC3E}">
        <p14:creationId xmlns:p14="http://schemas.microsoft.com/office/powerpoint/2010/main" val="3832103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Users\rstevens\AppData\Local\Microsoft\Windows\INetCache\IE\7GPRIE3D\hands-1768845_64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3452"/>
            <a:ext cx="2716246" cy="1871663"/>
          </a:xfrm>
          <a:prstGeom prst="rect">
            <a:avLst/>
          </a:prstGeom>
          <a:noFill/>
          <a:extLst>
            <a:ext uri="{909E8E84-426E-40DD-AFC4-6F175D3DCCD1}">
              <a14:hiddenFill xmlns:a14="http://schemas.microsoft.com/office/drawing/2010/main">
                <a:solidFill>
                  <a:srgbClr val="FFFFFF"/>
                </a:solidFill>
              </a14:hiddenFill>
            </a:ext>
          </a:extLst>
        </p:spPr>
      </p:pic>
      <p:sp>
        <p:nvSpPr>
          <p:cNvPr id="604162" name="Rectangle 2"/>
          <p:cNvSpPr>
            <a:spLocks noGrp="1" noRot="1" noChangeArrowheads="1"/>
          </p:cNvSpPr>
          <p:nvPr>
            <p:ph type="title"/>
          </p:nvPr>
        </p:nvSpPr>
        <p:spPr>
          <a:xfrm>
            <a:off x="609600" y="304800"/>
            <a:ext cx="6571343" cy="1049235"/>
          </a:xfrm>
        </p:spPr>
        <p:txBody>
          <a:bodyPr>
            <a:normAutofit fontScale="90000"/>
          </a:bodyPr>
          <a:lstStyle/>
          <a:p>
            <a:pPr algn="ctr"/>
            <a:r>
              <a:rPr lang="en-US" sz="5400" dirty="0"/>
              <a:t>Swimming Buddy System</a:t>
            </a:r>
          </a:p>
        </p:txBody>
      </p:sp>
      <p:sp>
        <p:nvSpPr>
          <p:cNvPr id="604163" name="Rectangle 3"/>
          <p:cNvSpPr>
            <a:spLocks noGrp="1" noRot="1" noChangeArrowheads="1"/>
          </p:cNvSpPr>
          <p:nvPr>
            <p:ph idx="1"/>
          </p:nvPr>
        </p:nvSpPr>
        <p:spPr>
          <a:xfrm>
            <a:off x="265375" y="2186775"/>
            <a:ext cx="8842375" cy="4038600"/>
          </a:xfrm>
        </p:spPr>
        <p:txBody>
          <a:bodyPr>
            <a:normAutofit lnSpcReduction="10000"/>
          </a:bodyPr>
          <a:lstStyle/>
          <a:p>
            <a:pPr>
              <a:lnSpc>
                <a:spcPct val="80000"/>
              </a:lnSpc>
            </a:pPr>
            <a:r>
              <a:rPr lang="en-US" sz="2800" dirty="0"/>
              <a:t>Detailed procedure in Safety Plan. </a:t>
            </a:r>
          </a:p>
          <a:p>
            <a:pPr>
              <a:lnSpc>
                <a:spcPct val="80000"/>
              </a:lnSpc>
            </a:pPr>
            <a:r>
              <a:rPr lang="en-US" sz="2800" dirty="0"/>
              <a:t>Ratios for counselors still need to be maintained at waterfront (in addition to lifeguards).</a:t>
            </a:r>
          </a:p>
          <a:p>
            <a:pPr>
              <a:lnSpc>
                <a:spcPct val="80000"/>
              </a:lnSpc>
            </a:pPr>
            <a:r>
              <a:rPr lang="en-US" sz="2800" dirty="0"/>
              <a:t>Non–swimmer/swimmer identification, must be in Safety Plan.</a:t>
            </a:r>
          </a:p>
          <a:p>
            <a:pPr>
              <a:lnSpc>
                <a:spcPct val="80000"/>
              </a:lnSpc>
            </a:pPr>
            <a:r>
              <a:rPr lang="en-US" sz="2800" dirty="0"/>
              <a:t>Tag in Tag out, who runs board.</a:t>
            </a:r>
          </a:p>
          <a:p>
            <a:pPr>
              <a:lnSpc>
                <a:spcPct val="80000"/>
              </a:lnSpc>
            </a:pPr>
            <a:r>
              <a:rPr lang="en-US" sz="2800" dirty="0"/>
              <a:t>Buddy checks every </a:t>
            </a:r>
            <a:r>
              <a:rPr lang="en-US" sz="2800" dirty="0">
                <a:solidFill>
                  <a:srgbClr val="FF0000"/>
                </a:solidFill>
              </a:rPr>
              <a:t>15 min or less.</a:t>
            </a:r>
          </a:p>
          <a:p>
            <a:pPr lvl="1">
              <a:lnSpc>
                <a:spcPct val="80000"/>
              </a:lnSpc>
            </a:pPr>
            <a:r>
              <a:rPr lang="en-US" sz="2400" dirty="0"/>
              <a:t>These checks should not take long, quick buddy counts. Get </a:t>
            </a:r>
          </a:p>
          <a:p>
            <a:pPr marL="411480" lvl="1" indent="0">
              <a:lnSpc>
                <a:spcPct val="80000"/>
              </a:lnSpc>
              <a:buNone/>
            </a:pPr>
            <a:r>
              <a:rPr lang="en-US" sz="2400" dirty="0"/>
              <a:t>    staff to work together.</a:t>
            </a:r>
          </a:p>
          <a:p>
            <a:pPr lvl="1">
              <a:lnSpc>
                <a:spcPct val="80000"/>
              </a:lnSpc>
            </a:pPr>
            <a:r>
              <a:rPr lang="en-US" sz="2400" dirty="0"/>
              <a:t>Keep Buddies together in pool or on deck.</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idx="4294967295"/>
          </p:nvPr>
        </p:nvSpPr>
        <p:spPr>
          <a:xfrm>
            <a:off x="0" y="228600"/>
            <a:ext cx="8540750" cy="1143000"/>
          </a:xfrm>
        </p:spPr>
        <p:txBody>
          <a:bodyPr anchorCtr="1"/>
          <a:lstStyle/>
          <a:p>
            <a:r>
              <a:rPr lang="en-US" sz="5400" dirty="0"/>
              <a:t>Off Camp Trips</a:t>
            </a:r>
          </a:p>
        </p:txBody>
      </p:sp>
      <p:sp>
        <p:nvSpPr>
          <p:cNvPr id="152579" name="Rectangle 3"/>
          <p:cNvSpPr>
            <a:spLocks noGrp="1" noChangeArrowheads="1"/>
          </p:cNvSpPr>
          <p:nvPr>
            <p:ph type="body" idx="4294967295"/>
          </p:nvPr>
        </p:nvSpPr>
        <p:spPr>
          <a:xfrm>
            <a:off x="457200" y="1485900"/>
            <a:ext cx="8540750" cy="4498975"/>
          </a:xfrm>
        </p:spPr>
        <p:txBody>
          <a:bodyPr>
            <a:normAutofit fontScale="92500" lnSpcReduction="10000"/>
          </a:bodyPr>
          <a:lstStyle/>
          <a:p>
            <a:r>
              <a:rPr lang="en-US" sz="2800" b="1" dirty="0"/>
              <a:t>Must be covered in Safety Plan.</a:t>
            </a:r>
          </a:p>
          <a:p>
            <a:r>
              <a:rPr lang="en-US" sz="2800" dirty="0"/>
              <a:t>Review Plan 24 hrs. in advance of trip.</a:t>
            </a:r>
          </a:p>
          <a:p>
            <a:r>
              <a:rPr lang="en-US" sz="2800" dirty="0"/>
              <a:t>Supervision (Trip leader at least 18 yrs old)</a:t>
            </a:r>
          </a:p>
          <a:p>
            <a:r>
              <a:rPr lang="en-US" sz="2800" dirty="0"/>
              <a:t>Trip leader First Aid Training.</a:t>
            </a:r>
          </a:p>
          <a:p>
            <a:r>
              <a:rPr lang="en-US" sz="2800" dirty="0"/>
              <a:t>Swimming off site?</a:t>
            </a:r>
          </a:p>
          <a:p>
            <a:pPr marL="114300" indent="0">
              <a:buNone/>
            </a:pPr>
            <a:endParaRPr lang="en-US" sz="2800" dirty="0"/>
          </a:p>
          <a:p>
            <a:r>
              <a:rPr lang="en-US" sz="2800" dirty="0"/>
              <a:t>Trip Safety plan as well as trip swimming safety plan templates available. </a:t>
            </a:r>
          </a:p>
        </p:txBody>
      </p:sp>
      <p:pic>
        <p:nvPicPr>
          <p:cNvPr id="3074" name="Picture 2" descr="C:\Users\rstevens\AppData\Local\Microsoft\Windows\INetCache\IE\4GED7DAN\School_Bus_-_Cartoon_7[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92455"/>
            <a:ext cx="1892171" cy="9934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a:t>Day Camps:</a:t>
            </a:r>
          </a:p>
        </p:txBody>
      </p:sp>
      <p:sp>
        <p:nvSpPr>
          <p:cNvPr id="3" name="Content Placeholder 2"/>
          <p:cNvSpPr>
            <a:spLocks noGrp="1"/>
          </p:cNvSpPr>
          <p:nvPr>
            <p:ph idx="1"/>
          </p:nvPr>
        </p:nvSpPr>
        <p:spPr/>
        <p:txBody>
          <a:bodyPr>
            <a:normAutofit fontScale="85000" lnSpcReduction="20000"/>
          </a:bodyPr>
          <a:lstStyle/>
          <a:p>
            <a:r>
              <a:rPr lang="en-US" sz="2800" dirty="0"/>
              <a:t>Operate between June 1 – September 15</a:t>
            </a:r>
          </a:p>
          <a:p>
            <a:r>
              <a:rPr lang="en-US" sz="2800" dirty="0"/>
              <a:t>For children 16 years old and younger. </a:t>
            </a:r>
          </a:p>
          <a:p>
            <a:r>
              <a:rPr lang="en-US" sz="2800" dirty="0"/>
              <a:t>Operating more than 5 days in a two week period.</a:t>
            </a:r>
          </a:p>
          <a:p>
            <a:r>
              <a:rPr lang="en-US" sz="2800" dirty="0"/>
              <a:t>Operates less than 24 hours in any day.</a:t>
            </a:r>
          </a:p>
          <a:p>
            <a:r>
              <a:rPr lang="en-US" sz="2800" dirty="0"/>
              <a:t>Two or more activities.</a:t>
            </a:r>
          </a:p>
          <a:p>
            <a:r>
              <a:rPr lang="en-US" sz="2800" dirty="0"/>
              <a:t>Campers do not typically stay overnight.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rrowheads="1"/>
          </p:cNvSpPr>
          <p:nvPr>
            <p:ph type="title"/>
          </p:nvPr>
        </p:nvSpPr>
        <p:spPr/>
        <p:txBody>
          <a:bodyPr/>
          <a:lstStyle/>
          <a:p>
            <a:pPr algn="ctr"/>
            <a:r>
              <a:rPr lang="en-US" sz="5400" dirty="0"/>
              <a:t>Food Service</a:t>
            </a:r>
          </a:p>
        </p:txBody>
      </p:sp>
      <p:sp>
        <p:nvSpPr>
          <p:cNvPr id="369667" name="Rectangle 3"/>
          <p:cNvSpPr>
            <a:spLocks noGrp="1" noRot="1" noChangeArrowheads="1"/>
          </p:cNvSpPr>
          <p:nvPr>
            <p:ph idx="1"/>
          </p:nvPr>
        </p:nvSpPr>
        <p:spPr>
          <a:xfrm>
            <a:off x="247650" y="1869521"/>
            <a:ext cx="8648700" cy="3886200"/>
          </a:xfrm>
        </p:spPr>
        <p:txBody>
          <a:bodyPr>
            <a:normAutofit fontScale="85000" lnSpcReduction="20000"/>
          </a:bodyPr>
          <a:lstStyle/>
          <a:p>
            <a:r>
              <a:rPr lang="en-US" sz="3000" dirty="0"/>
              <a:t>Food from approved sources.</a:t>
            </a:r>
          </a:p>
          <a:p>
            <a:r>
              <a:rPr lang="en-US" sz="3000" dirty="0"/>
              <a:t>Proper cooking, cooling, and hot holding temperatures. </a:t>
            </a:r>
          </a:p>
          <a:p>
            <a:r>
              <a:rPr lang="en-US" sz="3000" dirty="0"/>
              <a:t>Accurate cook thermometers.</a:t>
            </a:r>
          </a:p>
          <a:p>
            <a:r>
              <a:rPr lang="en-US" sz="3000" dirty="0"/>
              <a:t>Proper glove use.</a:t>
            </a:r>
          </a:p>
          <a:p>
            <a:r>
              <a:rPr lang="en-US" sz="3000" dirty="0"/>
              <a:t>Ill food worker policy.</a:t>
            </a:r>
          </a:p>
          <a:p>
            <a:r>
              <a:rPr lang="en-US" sz="3000" dirty="0"/>
              <a:t>Cross contamination.</a:t>
            </a:r>
          </a:p>
          <a:p>
            <a:r>
              <a:rPr lang="en-US" sz="3000" dirty="0"/>
              <a:t>Unprotected buffet/table vs cafeteria style.</a:t>
            </a:r>
          </a:p>
          <a:p>
            <a:pPr marL="114300" indent="0">
              <a:buNone/>
            </a:pPr>
            <a:endParaRPr lang="en-US" sz="2800" dirty="0"/>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4572000"/>
            <a:ext cx="2743200" cy="1992210"/>
          </a:xfrm>
          <a:prstGeom prst="rect">
            <a:avLst/>
          </a:prstGeom>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idx="4294967295"/>
          </p:nvPr>
        </p:nvSpPr>
        <p:spPr>
          <a:xfrm>
            <a:off x="0" y="228600"/>
            <a:ext cx="8540750" cy="1143000"/>
          </a:xfrm>
        </p:spPr>
        <p:txBody>
          <a:bodyPr anchorCtr="1"/>
          <a:lstStyle/>
          <a:p>
            <a:r>
              <a:rPr lang="en-US" sz="5400" u="sng" dirty="0"/>
              <a:t>Dates to Remember</a:t>
            </a:r>
          </a:p>
        </p:txBody>
      </p:sp>
      <p:sp>
        <p:nvSpPr>
          <p:cNvPr id="188419" name="Rectangle 3"/>
          <p:cNvSpPr>
            <a:spLocks noGrp="1" noChangeArrowheads="1"/>
          </p:cNvSpPr>
          <p:nvPr>
            <p:ph type="body" idx="4294967295"/>
          </p:nvPr>
        </p:nvSpPr>
        <p:spPr>
          <a:xfrm>
            <a:off x="603250" y="1404939"/>
            <a:ext cx="8540750" cy="3852862"/>
          </a:xfrm>
        </p:spPr>
        <p:txBody>
          <a:bodyPr>
            <a:normAutofit/>
          </a:bodyPr>
          <a:lstStyle/>
          <a:p>
            <a:r>
              <a:rPr lang="en-US" sz="3200" dirty="0">
                <a:solidFill>
                  <a:srgbClr val="FF0000"/>
                </a:solidFill>
              </a:rPr>
              <a:t>Please submit application and all other forms sixty days prior to camp.</a:t>
            </a:r>
          </a:p>
          <a:p>
            <a:endParaRPr lang="en-US" sz="2800" dirty="0"/>
          </a:p>
          <a:p>
            <a:r>
              <a:rPr lang="en-US" sz="2800" dirty="0"/>
              <a:t>Pre-operational Inspection before camp starts.</a:t>
            </a:r>
            <a:endParaRPr lang="en-US" sz="2800" dirty="0">
              <a:solidFill>
                <a:srgbClr val="0070C0"/>
              </a:solidFill>
            </a:endParaRPr>
          </a:p>
          <a:p>
            <a:endParaRPr lang="en-US" sz="2800" dirty="0">
              <a:solidFill>
                <a:srgbClr val="0070C0"/>
              </a:solidFill>
            </a:endParaRPr>
          </a:p>
          <a:p>
            <a:r>
              <a:rPr lang="en-US" sz="2800" dirty="0">
                <a:solidFill>
                  <a:srgbClr val="0070C0"/>
                </a:solidFill>
              </a:rPr>
              <a:t>Water Samples 15 days minimum prior to opening.</a:t>
            </a:r>
          </a:p>
          <a:p>
            <a:endParaRPr lang="en-US" sz="2800" dirty="0"/>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4130134"/>
            <a:ext cx="658314" cy="1127667"/>
          </a:xfrm>
          <a:prstGeom prst="rect">
            <a:avLst/>
          </a:prstGeom>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7" name="Rectangle 3"/>
          <p:cNvSpPr>
            <a:spLocks noGrp="1" noRot="1" noChangeArrowheads="1"/>
          </p:cNvSpPr>
          <p:nvPr>
            <p:ph idx="4294967295"/>
          </p:nvPr>
        </p:nvSpPr>
        <p:spPr>
          <a:xfrm>
            <a:off x="190500" y="2209800"/>
            <a:ext cx="8458200" cy="3733800"/>
          </a:xfrm>
        </p:spPr>
        <p:txBody>
          <a:bodyPr>
            <a:normAutofit fontScale="70000" lnSpcReduction="20000"/>
          </a:bodyPr>
          <a:lstStyle/>
          <a:p>
            <a:pPr algn="ctr">
              <a:buFont typeface="Arial" charset="0"/>
              <a:buNone/>
            </a:pPr>
            <a:r>
              <a:rPr lang="en-US" sz="3000" dirty="0">
                <a:hlinkClick r:id="rId3"/>
              </a:rPr>
              <a:t>https://www.health.ny.gov/environmental/outdoors/camps/operators.htm</a:t>
            </a:r>
            <a:endParaRPr lang="en-US" sz="3000" dirty="0"/>
          </a:p>
          <a:p>
            <a:pPr algn="ctr">
              <a:buFont typeface="Arial" charset="0"/>
              <a:buNone/>
            </a:pPr>
            <a:endParaRPr lang="en-US" sz="3200" dirty="0">
              <a:solidFill>
                <a:schemeClr val="accent6">
                  <a:lumMod val="50000"/>
                </a:schemeClr>
              </a:solidFill>
            </a:endParaRPr>
          </a:p>
          <a:p>
            <a:pPr algn="ctr">
              <a:buFont typeface="Arial" charset="0"/>
              <a:buNone/>
            </a:pPr>
            <a:r>
              <a:rPr lang="en-US" sz="3200" dirty="0"/>
              <a:t>Or</a:t>
            </a:r>
          </a:p>
          <a:p>
            <a:pPr algn="ctr">
              <a:buFont typeface="Arial" charset="0"/>
              <a:buNone/>
            </a:pPr>
            <a:endParaRPr lang="en-US" sz="3500" dirty="0">
              <a:solidFill>
                <a:schemeClr val="accent6">
                  <a:lumMod val="50000"/>
                </a:schemeClr>
              </a:solidFill>
            </a:endParaRPr>
          </a:p>
          <a:p>
            <a:pPr algn="ctr">
              <a:buFont typeface="Arial" charset="0"/>
              <a:buNone/>
            </a:pPr>
            <a:r>
              <a:rPr lang="en-US" sz="4500" dirty="0">
                <a:latin typeface="+mj-lt"/>
              </a:rPr>
              <a:t>The Wyoming County Health Department</a:t>
            </a:r>
          </a:p>
          <a:p>
            <a:pPr algn="ctr">
              <a:buFont typeface="Arial" charset="0"/>
              <a:buNone/>
            </a:pPr>
            <a:r>
              <a:rPr lang="en-US" sz="4500" dirty="0">
                <a:latin typeface="+mj-lt"/>
              </a:rPr>
              <a:t> Camp website at:</a:t>
            </a:r>
            <a:endParaRPr lang="en-US" sz="3500" dirty="0">
              <a:latin typeface="+mj-lt"/>
            </a:endParaRPr>
          </a:p>
          <a:p>
            <a:pPr algn="ctr">
              <a:buFont typeface="Arial" charset="0"/>
              <a:buNone/>
            </a:pPr>
            <a:r>
              <a:rPr lang="en-US" sz="2800" dirty="0">
                <a:solidFill>
                  <a:schemeClr val="accent6">
                    <a:lumMod val="50000"/>
                  </a:schemeClr>
                </a:solidFill>
                <a:hlinkClick r:id="rId4"/>
              </a:rPr>
              <a:t>http://www.wyomingco.net/237/Childrens-Camps</a:t>
            </a:r>
            <a:endParaRPr lang="en-US" sz="2800" dirty="0">
              <a:solidFill>
                <a:schemeClr val="accent6">
                  <a:lumMod val="50000"/>
                </a:schemeClr>
              </a:solidFill>
            </a:endParaRPr>
          </a:p>
          <a:p>
            <a:pPr algn="ctr">
              <a:buFont typeface="Arial" charset="0"/>
              <a:buNone/>
            </a:pPr>
            <a:endParaRPr lang="en-US" sz="2800" dirty="0">
              <a:solidFill>
                <a:schemeClr val="accent6">
                  <a:lumMod val="50000"/>
                </a:schemeClr>
              </a:solidFill>
            </a:endParaRPr>
          </a:p>
        </p:txBody>
      </p:sp>
      <p:sp>
        <p:nvSpPr>
          <p:cNvPr id="651266" name="Rectangle 2"/>
          <p:cNvSpPr>
            <a:spLocks noGrp="1" noRot="1" noChangeArrowheads="1"/>
          </p:cNvSpPr>
          <p:nvPr>
            <p:ph type="title" idx="4294967295"/>
          </p:nvPr>
        </p:nvSpPr>
        <p:spPr>
          <a:xfrm>
            <a:off x="304800" y="990600"/>
            <a:ext cx="8229600" cy="1143000"/>
          </a:xfrm>
        </p:spPr>
        <p:txBody>
          <a:bodyPr>
            <a:noAutofit/>
          </a:bodyPr>
          <a:lstStyle/>
          <a:p>
            <a:pPr algn="ctr"/>
            <a:r>
              <a:rPr lang="en-US" sz="3600" dirty="0"/>
              <a:t>For Additional Information Visit NYSDOH Website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38200" y="3124200"/>
            <a:ext cx="7848600" cy="1855787"/>
          </a:xfrm>
        </p:spPr>
        <p:txBody>
          <a:bodyPr>
            <a:noAutofit/>
          </a:bodyPr>
          <a:lstStyle/>
          <a:p>
            <a:pPr algn="ctr"/>
            <a:r>
              <a:rPr lang="en-US" sz="2800" dirty="0"/>
              <a:t>Thank you for taking part in the children’s camp meeting for 2025</a:t>
            </a:r>
            <a:r>
              <a:rPr lang="en-US" sz="3600" dirty="0"/>
              <a:t>.</a:t>
            </a:r>
          </a:p>
        </p:txBody>
      </p:sp>
      <p:sp>
        <p:nvSpPr>
          <p:cNvPr id="3" name="Subtitle 2"/>
          <p:cNvSpPr>
            <a:spLocks noGrp="1"/>
          </p:cNvSpPr>
          <p:nvPr>
            <p:ph type="subTitle" idx="4294967295"/>
          </p:nvPr>
        </p:nvSpPr>
        <p:spPr>
          <a:xfrm>
            <a:off x="838200" y="838200"/>
            <a:ext cx="7612062" cy="1322388"/>
          </a:xfrm>
        </p:spPr>
        <p:txBody>
          <a:bodyPr>
            <a:normAutofit fontScale="85000" lnSpcReduction="10000"/>
          </a:bodyPr>
          <a:lstStyle/>
          <a:p>
            <a:pPr algn="ctr"/>
            <a:endParaRPr lang="en-US" sz="2800" dirty="0">
              <a:solidFill>
                <a:srgbClr val="00B050"/>
              </a:solidFill>
            </a:endParaRPr>
          </a:p>
          <a:p>
            <a:pPr marL="0" indent="0" algn="ctr">
              <a:buNone/>
            </a:pPr>
            <a:r>
              <a:rPr lang="en-US" sz="5200" dirty="0">
                <a:solidFill>
                  <a:srgbClr val="00B050"/>
                </a:solidFill>
              </a:rPr>
              <a:t>Enjoy the summer season!</a:t>
            </a:r>
          </a:p>
        </p:txBody>
      </p:sp>
    </p:spTree>
    <p:extLst>
      <p:ext uri="{BB962C8B-B14F-4D97-AF65-F5344CB8AC3E}">
        <p14:creationId xmlns:p14="http://schemas.microsoft.com/office/powerpoint/2010/main" val="2177913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026BF-A5C5-4B20-B8E0-865649FB0DF1}"/>
              </a:ext>
            </a:extLst>
          </p:cNvPr>
          <p:cNvSpPr>
            <a:spLocks noGrp="1"/>
          </p:cNvSpPr>
          <p:nvPr>
            <p:ph type="title"/>
          </p:nvPr>
        </p:nvSpPr>
        <p:spPr/>
        <p:txBody>
          <a:bodyPr>
            <a:normAutofit/>
          </a:bodyPr>
          <a:lstStyle/>
          <a:p>
            <a:pPr algn="ctr"/>
            <a:r>
              <a:rPr lang="en-US" sz="4800" dirty="0"/>
              <a:t>Overnight Camp</a:t>
            </a:r>
          </a:p>
        </p:txBody>
      </p:sp>
      <p:sp>
        <p:nvSpPr>
          <p:cNvPr id="3" name="Content Placeholder 2">
            <a:extLst>
              <a:ext uri="{FF2B5EF4-FFF2-40B4-BE49-F238E27FC236}">
                <a16:creationId xmlns:a16="http://schemas.microsoft.com/office/drawing/2014/main" id="{707B38D5-D8AB-4E22-9265-01E680B0FC67}"/>
              </a:ext>
            </a:extLst>
          </p:cNvPr>
          <p:cNvSpPr>
            <a:spLocks noGrp="1"/>
          </p:cNvSpPr>
          <p:nvPr>
            <p:ph idx="1"/>
          </p:nvPr>
        </p:nvSpPr>
        <p:spPr/>
        <p:txBody>
          <a:bodyPr>
            <a:normAutofit/>
          </a:bodyPr>
          <a:lstStyle/>
          <a:p>
            <a:r>
              <a:rPr lang="en-US" sz="2800" dirty="0"/>
              <a:t>For campers under 18 years old.</a:t>
            </a:r>
          </a:p>
          <a:p>
            <a:r>
              <a:rPr lang="en-US" sz="2800" dirty="0"/>
              <a:t>Occupied for greater than 72 consecutive hours.</a:t>
            </a:r>
          </a:p>
          <a:p>
            <a:r>
              <a:rPr lang="en-US" sz="2800" dirty="0"/>
              <a:t>Includes indoor and outdoor activities. </a:t>
            </a:r>
          </a:p>
          <a:p>
            <a:r>
              <a:rPr lang="en-US" sz="2800" dirty="0"/>
              <a:t>Provisions made for overnight occupancy. </a:t>
            </a:r>
          </a:p>
          <a:p>
            <a:endParaRPr lang="en-US" sz="2800" dirty="0"/>
          </a:p>
        </p:txBody>
      </p:sp>
    </p:spTree>
    <p:extLst>
      <p:ext uri="{BB962C8B-B14F-4D97-AF65-F5344CB8AC3E}">
        <p14:creationId xmlns:p14="http://schemas.microsoft.com/office/powerpoint/2010/main" val="1634644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85875" y="533400"/>
            <a:ext cx="6572250" cy="1049337"/>
          </a:xfrm>
        </p:spPr>
        <p:txBody>
          <a:bodyPr>
            <a:normAutofit/>
          </a:bodyPr>
          <a:lstStyle/>
          <a:p>
            <a:pPr algn="ctr"/>
            <a:r>
              <a:rPr lang="en-US" sz="4400" dirty="0"/>
              <a:t>Form Submission</a:t>
            </a:r>
          </a:p>
        </p:txBody>
      </p:sp>
      <p:sp>
        <p:nvSpPr>
          <p:cNvPr id="3" name="Content Placeholder 2"/>
          <p:cNvSpPr>
            <a:spLocks noGrp="1"/>
          </p:cNvSpPr>
          <p:nvPr>
            <p:ph idx="4294967295"/>
          </p:nvPr>
        </p:nvSpPr>
        <p:spPr>
          <a:xfrm>
            <a:off x="1285875" y="1548706"/>
            <a:ext cx="6572250" cy="4166294"/>
          </a:xfrm>
        </p:spPr>
        <p:txBody>
          <a:bodyPr>
            <a:normAutofit fontScale="32500" lnSpcReduction="20000"/>
          </a:bodyPr>
          <a:lstStyle/>
          <a:p>
            <a:r>
              <a:rPr lang="en-US" sz="4900" dirty="0"/>
              <a:t>Application DOH 3965 including Workers Comp and Disability</a:t>
            </a:r>
          </a:p>
          <a:p>
            <a:r>
              <a:rPr lang="en-US" sz="4900" dirty="0"/>
              <a:t>Facility and Staff Description DOH 367 and DOH 367(a)</a:t>
            </a:r>
          </a:p>
          <a:p>
            <a:r>
              <a:rPr lang="en-US" sz="4900" dirty="0"/>
              <a:t>Director Certified Statement DOH 2271</a:t>
            </a:r>
          </a:p>
          <a:p>
            <a:r>
              <a:rPr lang="en-US" sz="4900" dirty="0"/>
              <a:t>State Central Register Database Check LDSS 3370</a:t>
            </a:r>
          </a:p>
          <a:p>
            <a:r>
              <a:rPr lang="en-US" sz="4900" dirty="0"/>
              <a:t>Safety Plan Template with appendices for activities</a:t>
            </a:r>
          </a:p>
          <a:p>
            <a:r>
              <a:rPr lang="en-US" sz="4900" dirty="0"/>
              <a:t>Water startup certification</a:t>
            </a:r>
          </a:p>
          <a:p>
            <a:endParaRPr lang="en-US" sz="4900" b="1" u="sng" dirty="0"/>
          </a:p>
          <a:p>
            <a:r>
              <a:rPr lang="en-US" sz="4900" b="1" u="sng" dirty="0"/>
              <a:t>All Forms Due Min. 60 Days prior to Camp</a:t>
            </a:r>
          </a:p>
          <a:p>
            <a:r>
              <a:rPr lang="en-US" sz="4900" dirty="0"/>
              <a:t>If sending forms Electronically (email) send to Shelley Connelly: </a:t>
            </a:r>
            <a:r>
              <a:rPr lang="en-US" sz="4900" dirty="0">
                <a:hlinkClick r:id="rId3"/>
              </a:rPr>
              <a:t>sconnelly@wyomingcountyny.gov</a:t>
            </a:r>
            <a:endParaRPr lang="en-US" sz="4900" dirty="0"/>
          </a:p>
          <a:p>
            <a:r>
              <a:rPr lang="en-US" sz="4900" dirty="0"/>
              <a:t>Please copy on all emails </a:t>
            </a:r>
            <a:r>
              <a:rPr lang="en-US" sz="4900" dirty="0">
                <a:hlinkClick r:id="rId4"/>
              </a:rPr>
              <a:t>rstevens@wyomingcountyny.gov</a:t>
            </a:r>
            <a:endParaRPr lang="en-US" sz="4900" dirty="0"/>
          </a:p>
          <a:p>
            <a:pPr marL="114300" indent="0">
              <a:buNone/>
            </a:pPr>
            <a:r>
              <a:rPr lang="en-US" sz="2200" dirty="0"/>
              <a:t> </a:t>
            </a:r>
            <a:endParaRPr lang="en-US" dirty="0"/>
          </a:p>
        </p:txBody>
      </p:sp>
    </p:spTree>
    <p:extLst>
      <p:ext uri="{BB962C8B-B14F-4D97-AF65-F5344CB8AC3E}">
        <p14:creationId xmlns:p14="http://schemas.microsoft.com/office/powerpoint/2010/main" val="3924267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a:xfrm>
            <a:off x="0" y="228600"/>
            <a:ext cx="8540750" cy="1143000"/>
          </a:xfrm>
        </p:spPr>
        <p:txBody>
          <a:bodyPr anchorCtr="1"/>
          <a:lstStyle/>
          <a:p>
            <a:r>
              <a:rPr lang="en-US" sz="5400" dirty="0"/>
              <a:t>Safety Plans</a:t>
            </a:r>
          </a:p>
        </p:txBody>
      </p:sp>
      <p:sp>
        <p:nvSpPr>
          <p:cNvPr id="128003" name="Rectangle 3"/>
          <p:cNvSpPr>
            <a:spLocks noGrp="1" noChangeArrowheads="1"/>
          </p:cNvSpPr>
          <p:nvPr>
            <p:ph type="body" idx="4294967295"/>
          </p:nvPr>
        </p:nvSpPr>
        <p:spPr>
          <a:xfrm>
            <a:off x="301625" y="1295400"/>
            <a:ext cx="8540750" cy="4498975"/>
          </a:xfrm>
        </p:spPr>
        <p:txBody>
          <a:bodyPr>
            <a:normAutofit fontScale="92500"/>
          </a:bodyPr>
          <a:lstStyle/>
          <a:p>
            <a:r>
              <a:rPr lang="en-US" sz="2800" dirty="0"/>
              <a:t>Use Safety Plan Guide (PDF). </a:t>
            </a:r>
          </a:p>
          <a:p>
            <a:r>
              <a:rPr lang="en-US" sz="2800" dirty="0"/>
              <a:t>Review existing plan, inconsistencies, outdated material, add new activities.</a:t>
            </a:r>
          </a:p>
          <a:p>
            <a:r>
              <a:rPr lang="en-US" sz="2800" dirty="0"/>
              <a:t>Each camp needs their own specific safety plan. </a:t>
            </a:r>
          </a:p>
          <a:p>
            <a:r>
              <a:rPr lang="en-US" sz="2800" b="1" dirty="0"/>
              <a:t>Add Template addendums where appropriate.               Guide and Templates available on NYSDOH website.</a:t>
            </a:r>
          </a:p>
          <a:p>
            <a:r>
              <a:rPr lang="en-US" sz="2800" dirty="0"/>
              <a:t>Inspections will check for consistency with your operating procedures.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a:xfrm>
            <a:off x="0" y="228600"/>
            <a:ext cx="8540750" cy="1143000"/>
          </a:xfrm>
        </p:spPr>
        <p:txBody>
          <a:bodyPr anchorCtr="1">
            <a:normAutofit fontScale="90000"/>
          </a:bodyPr>
          <a:lstStyle/>
          <a:p>
            <a:pPr algn="ctr"/>
            <a:r>
              <a:rPr lang="en-US" sz="4800" dirty="0"/>
              <a:t>Communication of Safety Plan</a:t>
            </a:r>
          </a:p>
        </p:txBody>
      </p:sp>
      <p:sp>
        <p:nvSpPr>
          <p:cNvPr id="128003" name="Rectangle 3"/>
          <p:cNvSpPr>
            <a:spLocks noGrp="1" noChangeArrowheads="1"/>
          </p:cNvSpPr>
          <p:nvPr>
            <p:ph type="body" idx="4294967295"/>
          </p:nvPr>
        </p:nvSpPr>
        <p:spPr>
          <a:xfrm>
            <a:off x="0" y="1600200"/>
            <a:ext cx="8540750" cy="4498975"/>
          </a:xfrm>
        </p:spPr>
        <p:txBody>
          <a:bodyPr>
            <a:normAutofit/>
          </a:bodyPr>
          <a:lstStyle/>
          <a:p>
            <a:r>
              <a:rPr lang="en-US" sz="2800" dirty="0"/>
              <a:t>It is highly recommended to review your safety plan and appendices with your staff.  </a:t>
            </a:r>
          </a:p>
          <a:p>
            <a:pPr lvl="1"/>
            <a:r>
              <a:rPr lang="en-US" sz="2600" dirty="0"/>
              <a:t>Health Director</a:t>
            </a:r>
          </a:p>
          <a:p>
            <a:pPr lvl="1"/>
            <a:r>
              <a:rPr lang="en-US" sz="2600" dirty="0"/>
              <a:t>Aquatics Director</a:t>
            </a:r>
          </a:p>
          <a:p>
            <a:pPr lvl="1"/>
            <a:r>
              <a:rPr lang="en-US" sz="2600" dirty="0"/>
              <a:t>Activity Staff</a:t>
            </a:r>
          </a:p>
          <a:p>
            <a:pPr lvl="1"/>
            <a:endParaRPr lang="en-US" sz="2600" dirty="0"/>
          </a:p>
          <a:p>
            <a:r>
              <a:rPr lang="en-US" sz="2800" b="1" dirty="0"/>
              <a:t>Any changes made need to be reflected in the safety plan.  </a:t>
            </a:r>
          </a:p>
        </p:txBody>
      </p:sp>
    </p:spTree>
    <p:extLst>
      <p:ext uri="{BB962C8B-B14F-4D97-AF65-F5344CB8AC3E}">
        <p14:creationId xmlns:p14="http://schemas.microsoft.com/office/powerpoint/2010/main" val="253886551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idx="4294967295"/>
          </p:nvPr>
        </p:nvSpPr>
        <p:spPr>
          <a:xfrm>
            <a:off x="0" y="228600"/>
            <a:ext cx="8540750" cy="1143000"/>
          </a:xfrm>
        </p:spPr>
        <p:txBody>
          <a:bodyPr anchorCtr="1">
            <a:normAutofit/>
          </a:bodyPr>
          <a:lstStyle/>
          <a:p>
            <a:pPr algn="ctr"/>
            <a:r>
              <a:rPr lang="en-US" sz="5400" u="sng" dirty="0"/>
              <a:t>Child Safety Act</a:t>
            </a:r>
            <a:endParaRPr lang="en-US" sz="4000" u="sng" dirty="0"/>
          </a:p>
        </p:txBody>
      </p:sp>
      <p:sp>
        <p:nvSpPr>
          <p:cNvPr id="185347" name="Rectangle 3"/>
          <p:cNvSpPr>
            <a:spLocks noGrp="1" noChangeArrowheads="1"/>
          </p:cNvSpPr>
          <p:nvPr>
            <p:ph type="body" idx="4294967295"/>
          </p:nvPr>
        </p:nvSpPr>
        <p:spPr>
          <a:xfrm>
            <a:off x="603250" y="1600200"/>
            <a:ext cx="8540750" cy="4498975"/>
          </a:xfrm>
        </p:spPr>
        <p:txBody>
          <a:bodyPr/>
          <a:lstStyle/>
          <a:p>
            <a:pPr>
              <a:lnSpc>
                <a:spcPct val="90000"/>
              </a:lnSpc>
              <a:buFont typeface="Arial" charset="0"/>
              <a:buNone/>
            </a:pPr>
            <a:r>
              <a:rPr lang="en-US" sz="2400" dirty="0"/>
              <a:t>Sex offender registry checks on employees / volunteers must       be completed </a:t>
            </a:r>
            <a:r>
              <a:rPr lang="en-US" sz="2400" b="1" u="sng" dirty="0">
                <a:solidFill>
                  <a:srgbClr val="FF0000"/>
                </a:solidFill>
              </a:rPr>
              <a:t>before</a:t>
            </a:r>
            <a:r>
              <a:rPr lang="en-US" sz="2400" dirty="0"/>
              <a:t> camp.</a:t>
            </a:r>
            <a:endParaRPr lang="en-US" sz="2400" u="sng" dirty="0"/>
          </a:p>
          <a:p>
            <a:pPr>
              <a:lnSpc>
                <a:spcPct val="90000"/>
              </a:lnSpc>
            </a:pPr>
            <a:r>
              <a:rPr lang="en-US" sz="2400" dirty="0"/>
              <a:t>30 or more individuals is to be submitted by e-mail, no Faxing. </a:t>
            </a:r>
          </a:p>
          <a:p>
            <a:pPr>
              <a:lnSpc>
                <a:spcPct val="90000"/>
              </a:lnSpc>
            </a:pPr>
            <a:r>
              <a:rPr lang="en-US" sz="2400" dirty="0"/>
              <a:t>When filling out spreadsheet pay careful attention to the     headings noted on fact sheet.</a:t>
            </a:r>
          </a:p>
          <a:p>
            <a:pPr>
              <a:lnSpc>
                <a:spcPct val="90000"/>
              </a:lnSpc>
            </a:pPr>
            <a:r>
              <a:rPr lang="en-US" sz="2400" dirty="0"/>
              <a:t>Less than 30 individuals can be submitted by Fax or mail.</a:t>
            </a:r>
          </a:p>
          <a:p>
            <a:pPr>
              <a:lnSpc>
                <a:spcPct val="90000"/>
              </a:lnSpc>
            </a:pPr>
            <a:endParaRPr lang="en-US" sz="2400" dirty="0"/>
          </a:p>
          <a:p>
            <a:pPr>
              <a:lnSpc>
                <a:spcPct val="90000"/>
              </a:lnSpc>
            </a:pPr>
            <a:r>
              <a:rPr lang="en-US" sz="2400" b="1" dirty="0"/>
              <a:t>A copy of the DCJS response must be on site at start of       camp.</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
            <a:ext cx="8229600" cy="1143000"/>
          </a:xfrm>
        </p:spPr>
        <p:txBody>
          <a:bodyPr>
            <a:normAutofit fontScale="90000"/>
          </a:bodyPr>
          <a:lstStyle/>
          <a:p>
            <a:pPr algn="ctr"/>
            <a:br>
              <a:rPr lang="en-US" dirty="0"/>
            </a:br>
            <a:r>
              <a:rPr lang="en-US" dirty="0"/>
              <a:t> New York State Department of Health </a:t>
            </a:r>
            <a:br>
              <a:rPr lang="en-US" dirty="0"/>
            </a:br>
            <a:r>
              <a:rPr lang="en-US" dirty="0"/>
              <a:t>Requirements for Campers with Disabilities at Children’s Camps </a:t>
            </a:r>
          </a:p>
        </p:txBody>
      </p:sp>
      <p:sp>
        <p:nvSpPr>
          <p:cNvPr id="3" name="Content Placeholder 2"/>
          <p:cNvSpPr>
            <a:spLocks noGrp="1"/>
          </p:cNvSpPr>
          <p:nvPr>
            <p:ph idx="1"/>
          </p:nvPr>
        </p:nvSpPr>
        <p:spPr>
          <a:xfrm>
            <a:off x="685800" y="1981200"/>
            <a:ext cx="7772400" cy="4191000"/>
          </a:xfrm>
        </p:spPr>
        <p:txBody>
          <a:bodyPr>
            <a:normAutofit fontScale="92500" lnSpcReduction="20000"/>
          </a:bodyPr>
          <a:lstStyle/>
          <a:p>
            <a:r>
              <a:rPr lang="en-US" dirty="0"/>
              <a:t>Applies to ALL camps enrolling one or more campers with a physical or developmental disability.</a:t>
            </a:r>
          </a:p>
          <a:p>
            <a:r>
              <a:rPr lang="en-US" dirty="0"/>
              <a:t>Camp must have a mechanism for identifying campers with a disability.  </a:t>
            </a:r>
            <a:r>
              <a:rPr lang="en-US" b="1" dirty="0"/>
              <a:t>Question on Application</a:t>
            </a:r>
            <a:r>
              <a:rPr lang="en-US" dirty="0"/>
              <a:t>?</a:t>
            </a:r>
          </a:p>
          <a:p>
            <a:r>
              <a:rPr lang="en-US" dirty="0"/>
              <a:t>Supervision Ratio 1:2, </a:t>
            </a:r>
            <a:r>
              <a:rPr lang="en-US"/>
              <a:t>1:1     Swimming 1:5, 1:1</a:t>
            </a:r>
            <a:endParaRPr lang="en-US" dirty="0"/>
          </a:p>
          <a:p>
            <a:r>
              <a:rPr lang="en-US" dirty="0"/>
              <a:t>Treatment / behavioral plans on file at camp.</a:t>
            </a:r>
          </a:p>
          <a:p>
            <a:r>
              <a:rPr lang="en-US" dirty="0"/>
              <a:t>Camp must provide training to staff directly responsible for the care of campers with developmental and/or physical disabilities.  This training must be documented.</a:t>
            </a:r>
          </a:p>
          <a:p>
            <a:r>
              <a:rPr lang="en-US" dirty="0"/>
              <a:t>Additional swimming requirements must be implemented, such as </a:t>
            </a:r>
            <a:r>
              <a:rPr lang="en-US" b="1" dirty="0"/>
              <a:t>parental written permission </a:t>
            </a:r>
            <a:r>
              <a:rPr lang="en-US" dirty="0"/>
              <a:t>and increased supervision ratios.</a:t>
            </a:r>
          </a:p>
          <a:p>
            <a:endParaRPr lang="en-US" dirty="0"/>
          </a:p>
        </p:txBody>
      </p:sp>
    </p:spTree>
    <p:extLst>
      <p:ext uri="{BB962C8B-B14F-4D97-AF65-F5344CB8AC3E}">
        <p14:creationId xmlns:p14="http://schemas.microsoft.com/office/powerpoint/2010/main" val="359003231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8272</TotalTime>
  <Words>2478</Words>
  <Application>Microsoft Office PowerPoint</Application>
  <PresentationFormat>On-screen Show (4:3)</PresentationFormat>
  <Paragraphs>283</Paragraphs>
  <Slides>33</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Gill Sans MT</vt:lpstr>
      <vt:lpstr>Wingdings</vt:lpstr>
      <vt:lpstr>Gallery</vt:lpstr>
      <vt:lpstr>Children’s Camp Meeting 2025</vt:lpstr>
      <vt:lpstr>Introductions: </vt:lpstr>
      <vt:lpstr>Day Camps:</vt:lpstr>
      <vt:lpstr>Overnight Camp</vt:lpstr>
      <vt:lpstr>Form Submission</vt:lpstr>
      <vt:lpstr>Safety Plans</vt:lpstr>
      <vt:lpstr>Communication of Safety Plan</vt:lpstr>
      <vt:lpstr>Child Safety Act</vt:lpstr>
      <vt:lpstr>  New York State Department of Health  Requirements for Campers with Disabilities at Children’s Camps </vt:lpstr>
      <vt:lpstr> New York state PROTECTION OF PEOPLE WITH SPECIAL NEEDS ACT </vt:lpstr>
      <vt:lpstr>Statewide Central Database Check</vt:lpstr>
      <vt:lpstr>Water Supply </vt:lpstr>
      <vt:lpstr>Water Supply Continued</vt:lpstr>
      <vt:lpstr>Inspections Pre-operational and Operational</vt:lpstr>
      <vt:lpstr>PowerPoint Presentation</vt:lpstr>
      <vt:lpstr>Camper Supervision</vt:lpstr>
      <vt:lpstr>Medical</vt:lpstr>
      <vt:lpstr>Health Director Qualifications</vt:lpstr>
      <vt:lpstr>Camp Health Director Responsible for</vt:lpstr>
      <vt:lpstr>How To Contact Our Office</vt:lpstr>
      <vt:lpstr>Additional Camper Medical Info</vt:lpstr>
      <vt:lpstr>Potential Rabies Exposures</vt:lpstr>
      <vt:lpstr>Prevent Bat Exposures</vt:lpstr>
      <vt:lpstr>Amusement Devices</vt:lpstr>
      <vt:lpstr>Pool Operation</vt:lpstr>
      <vt:lpstr>Pool Staff Operation</vt:lpstr>
      <vt:lpstr>Lifeguards </vt:lpstr>
      <vt:lpstr>Swimming Buddy System</vt:lpstr>
      <vt:lpstr>Off Camp Trips</vt:lpstr>
      <vt:lpstr>Food Service</vt:lpstr>
      <vt:lpstr>Dates to Remember</vt:lpstr>
      <vt:lpstr>For Additional Information Visit NYSDOH Website at:</vt:lpstr>
      <vt:lpstr>Thank you for taking part in the children’s camp meeting for 2025.</vt:lpstr>
    </vt:vector>
  </TitlesOfParts>
  <Company>County of Wyoming 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Children’s Camp Meeting 2008</dc:title>
  <dc:creator>ticsload</dc:creator>
  <cp:lastModifiedBy>Richard Stevens</cp:lastModifiedBy>
  <cp:revision>587</cp:revision>
  <cp:lastPrinted>2025-02-19T19:25:19Z</cp:lastPrinted>
  <dcterms:created xsi:type="dcterms:W3CDTF">2008-01-25T16:26:56Z</dcterms:created>
  <dcterms:modified xsi:type="dcterms:W3CDTF">2025-03-12T15:32:56Z</dcterms:modified>
</cp:coreProperties>
</file>